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20" r:id="rId3"/>
    <p:sldId id="322" r:id="rId4"/>
    <p:sldId id="323" r:id="rId5"/>
    <p:sldId id="324" r:id="rId6"/>
    <p:sldId id="325" r:id="rId7"/>
    <p:sldId id="326" r:id="rId8"/>
    <p:sldId id="327" r:id="rId9"/>
    <p:sldId id="321" r:id="rId10"/>
    <p:sldId id="316" r:id="rId11"/>
    <p:sldId id="318" r:id="rId12"/>
    <p:sldId id="31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00FF"/>
    <a:srgbClr val="0072BD"/>
    <a:srgbClr val="D85014"/>
    <a:srgbClr val="BF6400"/>
    <a:srgbClr val="003B71"/>
    <a:srgbClr val="78BA69"/>
    <a:srgbClr val="F8CBAD"/>
    <a:srgbClr val="C5E0B4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400" autoAdjust="0"/>
  </p:normalViewPr>
  <p:slideViewPr>
    <p:cSldViewPr snapToGrid="0">
      <p:cViewPr varScale="1">
        <p:scale>
          <a:sx n="89" d="100"/>
          <a:sy n="89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4F137-7F49-4663-8932-74740F441589}" type="datetimeFigureOut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038A5-FB50-4147-AD9C-6AEA23F50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820333"/>
            <a:ext cx="12192000" cy="1689630"/>
          </a:xfrm>
          <a:solidFill>
            <a:srgbClr val="003B71"/>
          </a:solidFill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17FDA740-DC2F-4C2A-8B7E-0BC578D8AAA9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5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17B2F-40AE-46F6-8842-7F4EBA0F9EC6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88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1372-5B52-405B-A6EE-1950EEBCA9AA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48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0332"/>
          </a:xfrm>
          <a:solidFill>
            <a:srgbClr val="003B71"/>
          </a:solidFill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50222"/>
            <a:ext cx="12192000" cy="307777"/>
          </a:xfrm>
          <a:prstGeom prst="rect">
            <a:avLst/>
          </a:prstGeom>
          <a:solidFill>
            <a:srgbClr val="00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6268" y="708025"/>
            <a:ext cx="4995333" cy="5531908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33868" y="6575624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Pierre </a:t>
            </a:r>
            <a:r>
              <a:rPr lang="fr-FR" sz="1200" b="1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Margerit</a:t>
            </a:r>
            <a:r>
              <a:rPr lang="fr-FR" sz="1200" b="1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fr-FR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– 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Bloch </a:t>
            </a:r>
            <a:r>
              <a:rPr lang="fr-FR" sz="1200" u="sng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waves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 </a:t>
            </a:r>
            <a:r>
              <a:rPr lang="fr-FR" sz="1200" u="sng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periodic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media</a:t>
            </a:r>
            <a:endParaRPr lang="fr-FR" sz="1200" dirty="0" smtClean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53800" y="6575624"/>
            <a:ext cx="838200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40924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FABA-5FC5-4F19-8C83-D39B5479C717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26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75EA-B509-49ED-96F6-6DD4B53E4B5E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99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B7A1-2D50-4C0C-B345-0C30A8397A52}" type="datetime1">
              <a:rPr lang="fr-FR" smtClean="0"/>
              <a:t>25/06/2024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67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D39E-3265-4AB8-8C14-D4F4C9D7FB59}" type="datetime1">
              <a:rPr lang="fr-FR" smtClean="0"/>
              <a:t>25/06/2024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9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A9B6-478A-4AFC-AA44-5BB76A9A1623}" type="datetime1">
              <a:rPr lang="fr-FR" smtClean="0"/>
              <a:t>25/06/2024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87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652-35F3-4160-AF40-6D88566D652F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80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F94A-7941-4DD5-89A2-5B0EBC36FC8B}" type="datetime1">
              <a:rPr lang="fr-FR" smtClean="0"/>
              <a:t>25/06/2024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4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EAE8E89-2836-44C0-B40F-F667A5803F71}" type="datetime1">
              <a:rPr lang="fr-FR" smtClean="0"/>
              <a:t>25/06/2024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03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image" Target="../media/image62.png"/><Relationship Id="rId18" Type="http://schemas.openxmlformats.org/officeDocument/2006/relationships/image" Target="../media/image58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61.png"/><Relationship Id="rId17" Type="http://schemas.openxmlformats.org/officeDocument/2006/relationships/image" Target="../media/image3.png"/><Relationship Id="rId2" Type="http://schemas.openxmlformats.org/officeDocument/2006/relationships/tags" Target="../tags/tag54.xml"/><Relationship Id="rId16" Type="http://schemas.openxmlformats.org/officeDocument/2006/relationships/image" Target="../media/image2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9.png"/><Relationship Id="rId5" Type="http://schemas.openxmlformats.org/officeDocument/2006/relationships/tags" Target="../tags/tag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4.png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1.png"/><Relationship Id="rId18" Type="http://schemas.openxmlformats.org/officeDocument/2006/relationships/image" Target="../media/image57.png"/><Relationship Id="rId3" Type="http://schemas.openxmlformats.org/officeDocument/2006/relationships/tags" Target="../tags/tag64.xml"/><Relationship Id="rId21" Type="http://schemas.openxmlformats.org/officeDocument/2006/relationships/image" Target="../media/image56.png"/><Relationship Id="rId7" Type="http://schemas.openxmlformats.org/officeDocument/2006/relationships/tags" Target="../tags/tag6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5.png"/><Relationship Id="rId2" Type="http://schemas.openxmlformats.org/officeDocument/2006/relationships/tags" Target="../tags/tag63.xml"/><Relationship Id="rId16" Type="http://schemas.openxmlformats.org/officeDocument/2006/relationships/image" Target="../media/image54.png"/><Relationship Id="rId20" Type="http://schemas.openxmlformats.org/officeDocument/2006/relationships/image" Target="../media/image59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image" Target="../media/image3.png"/><Relationship Id="rId23" Type="http://schemas.openxmlformats.org/officeDocument/2006/relationships/image" Target="../media/image65.png"/><Relationship Id="rId10" Type="http://schemas.openxmlformats.org/officeDocument/2006/relationships/tags" Target="../tags/tag71.xml"/><Relationship Id="rId19" Type="http://schemas.openxmlformats.org/officeDocument/2006/relationships/image" Target="../media/image58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2.png"/><Relationship Id="rId2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tags" Target="../tags/tag12.xml"/><Relationship Id="rId21" Type="http://schemas.openxmlformats.org/officeDocument/2006/relationships/image" Target="../media/image13.png"/><Relationship Id="rId7" Type="http://schemas.openxmlformats.org/officeDocument/2006/relationships/tags" Target="../tags/tag1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.png"/><Relationship Id="rId2" Type="http://schemas.openxmlformats.org/officeDocument/2006/relationships/tags" Target="../tags/tag11.xml"/><Relationship Id="rId16" Type="http://schemas.openxmlformats.org/officeDocument/2006/relationships/image" Target="../media/image2.png"/><Relationship Id="rId20" Type="http://schemas.openxmlformats.org/officeDocument/2006/relationships/image" Target="../media/image12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1.png"/><Relationship Id="rId23" Type="http://schemas.openxmlformats.org/officeDocument/2006/relationships/image" Target="../media/image15.png"/><Relationship Id="rId10" Type="http://schemas.openxmlformats.org/officeDocument/2006/relationships/tags" Target="../tags/tag19.xml"/><Relationship Id="rId19" Type="http://schemas.openxmlformats.org/officeDocument/2006/relationships/image" Target="../media/image11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tags" Target="../tags/tag22.xml"/><Relationship Id="rId16" Type="http://schemas.openxmlformats.org/officeDocument/2006/relationships/image" Target="../media/image21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6.png"/><Relationship Id="rId5" Type="http://schemas.openxmlformats.org/officeDocument/2006/relationships/tags" Target="../tags/tag25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gif"/><Relationship Id="rId3" Type="http://schemas.openxmlformats.org/officeDocument/2006/relationships/tags" Target="../tags/tag32.xml"/><Relationship Id="rId7" Type="http://schemas.openxmlformats.org/officeDocument/2006/relationships/image" Target="../media/image26.png"/><Relationship Id="rId12" Type="http://schemas.openxmlformats.org/officeDocument/2006/relationships/image" Target="../media/image31.gi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5.pn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gi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gif"/><Relationship Id="rId14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9.gif"/><Relationship Id="rId18" Type="http://schemas.openxmlformats.org/officeDocument/2006/relationships/image" Target="../media/image44.gif"/><Relationship Id="rId3" Type="http://schemas.openxmlformats.org/officeDocument/2006/relationships/tags" Target="../tags/tag35.xml"/><Relationship Id="rId21" Type="http://schemas.openxmlformats.org/officeDocument/2006/relationships/image" Target="../media/image47.gif"/><Relationship Id="rId7" Type="http://schemas.openxmlformats.org/officeDocument/2006/relationships/image" Target="../media/image35.png"/><Relationship Id="rId12" Type="http://schemas.openxmlformats.org/officeDocument/2006/relationships/image" Target="../media/image38.gif"/><Relationship Id="rId17" Type="http://schemas.openxmlformats.org/officeDocument/2006/relationships/image" Target="../media/image43.gif"/><Relationship Id="rId2" Type="http://schemas.openxmlformats.org/officeDocument/2006/relationships/tags" Target="../tags/tag34.xml"/><Relationship Id="rId16" Type="http://schemas.openxmlformats.org/officeDocument/2006/relationships/image" Target="../media/image42.gif"/><Relationship Id="rId20" Type="http://schemas.openxmlformats.org/officeDocument/2006/relationships/image" Target="../media/image46.gif"/><Relationship Id="rId1" Type="http://schemas.openxmlformats.org/officeDocument/2006/relationships/tags" Target="../tags/tag33.xml"/><Relationship Id="rId6" Type="http://schemas.openxmlformats.org/officeDocument/2006/relationships/image" Target="../media/image34.gif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1.gif"/><Relationship Id="rId10" Type="http://schemas.openxmlformats.org/officeDocument/2006/relationships/image" Target="../media/image36.png"/><Relationship Id="rId19" Type="http://schemas.openxmlformats.org/officeDocument/2006/relationships/image" Target="../media/image45.gif"/><Relationship Id="rId4" Type="http://schemas.openxmlformats.org/officeDocument/2006/relationships/tags" Target="../tags/tag36.xml"/><Relationship Id="rId9" Type="http://schemas.openxmlformats.org/officeDocument/2006/relationships/image" Target="../media/image27.png"/><Relationship Id="rId14" Type="http://schemas.openxmlformats.org/officeDocument/2006/relationships/image" Target="../media/image4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9.xml"/><Relationship Id="rId7" Type="http://schemas.openxmlformats.org/officeDocument/2006/relationships/image" Target="../media/image50.gi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2.xml"/><Relationship Id="rId7" Type="http://schemas.openxmlformats.org/officeDocument/2006/relationships/image" Target="../media/image53.gif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9.png"/><Relationship Id="rId5" Type="http://schemas.openxmlformats.org/officeDocument/2006/relationships/image" Target="../media/image52.gi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2.png"/><Relationship Id="rId18" Type="http://schemas.openxmlformats.org/officeDocument/2006/relationships/image" Target="../media/image57.png"/><Relationship Id="rId3" Type="http://schemas.openxmlformats.org/officeDocument/2006/relationships/tags" Target="../tags/tag45.xml"/><Relationship Id="rId21" Type="http://schemas.openxmlformats.org/officeDocument/2006/relationships/image" Target="../media/image60.png"/><Relationship Id="rId7" Type="http://schemas.openxmlformats.org/officeDocument/2006/relationships/tags" Target="../tags/tag49.xml"/><Relationship Id="rId12" Type="http://schemas.openxmlformats.org/officeDocument/2006/relationships/image" Target="../media/image1.png"/><Relationship Id="rId17" Type="http://schemas.openxmlformats.org/officeDocument/2006/relationships/image" Target="../media/image56.png"/><Relationship Id="rId2" Type="http://schemas.openxmlformats.org/officeDocument/2006/relationships/tags" Target="../tags/tag4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15" Type="http://schemas.openxmlformats.org/officeDocument/2006/relationships/image" Target="../media/image54.png"/><Relationship Id="rId10" Type="http://schemas.openxmlformats.org/officeDocument/2006/relationships/tags" Target="../tags/tag52.xml"/><Relationship Id="rId19" Type="http://schemas.openxmlformats.org/officeDocument/2006/relationships/image" Target="../media/image58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154" y="4230464"/>
            <a:ext cx="11019692" cy="410912"/>
          </a:xfrm>
        </p:spPr>
        <p:txBody>
          <a:bodyPr anchor="ctr">
            <a:normAutofit/>
          </a:bodyPr>
          <a:lstStyle/>
          <a:p>
            <a:r>
              <a:rPr lang="fr-FR" sz="1600" i="1" dirty="0" smtClean="0"/>
              <a:t>Pierre </a:t>
            </a:r>
            <a:r>
              <a:rPr lang="fr-FR" sz="1600" i="1" dirty="0" err="1" smtClean="0"/>
              <a:t>Margerit</a:t>
            </a:r>
            <a:r>
              <a:rPr lang="fr-FR" sz="1600" i="1" dirty="0" smtClean="0"/>
              <a:t>, May 2024</a:t>
            </a:r>
            <a:endParaRPr lang="fr-FR" sz="1600" i="1" dirty="0"/>
          </a:p>
        </p:txBody>
      </p:sp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0" y="2393678"/>
            <a:ext cx="12192000" cy="16568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3600" b="1" dirty="0" smtClean="0"/>
              <a:t>Bloch </a:t>
            </a:r>
            <a:r>
              <a:rPr lang="fr-FR" sz="3600" b="1" dirty="0" err="1" smtClean="0"/>
              <a:t>Waves</a:t>
            </a:r>
            <a:r>
              <a:rPr lang="fr-FR" sz="3600" b="1" dirty="0" smtClean="0"/>
              <a:t> in </a:t>
            </a:r>
            <a:r>
              <a:rPr lang="fr-FR" sz="3600" b="1" dirty="0" err="1" smtClean="0"/>
              <a:t>periodic</a:t>
            </a:r>
            <a:r>
              <a:rPr lang="fr-FR" sz="3600" b="1" dirty="0" smtClean="0"/>
              <a:t> media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792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Bloch-Floquet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9166" y="647655"/>
            <a:ext cx="5317229" cy="613760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Scale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separation</a:t>
            </a:r>
            <a:r>
              <a:rPr lang="fr-FR" sz="1800" b="1" dirty="0" smtClean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Bloch </a:t>
            </a:r>
            <a:r>
              <a:rPr lang="fr-FR" sz="1800" b="1" dirty="0" err="1" smtClean="0">
                <a:sym typeface="Wingdings" panose="05000000000000000000" pitchFamily="2" charset="2"/>
              </a:rPr>
              <a:t>Wave</a:t>
            </a:r>
            <a:r>
              <a:rPr lang="fr-FR" sz="1800" b="1" dirty="0" smtClean="0">
                <a:sym typeface="Wingdings" panose="05000000000000000000" pitchFamily="2" charset="2"/>
              </a:rPr>
              <a:t> basis: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i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plane </a:t>
            </a:r>
            <a:r>
              <a:rPr lang="fr-FR" sz="1800" i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wave</a:t>
            </a:r>
            <a:endParaRPr lang="fr-FR" sz="1800" i="1" dirty="0" smtClean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Micro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corrector / 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wave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1800" i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polarization</a:t>
            </a:r>
            <a:endParaRPr lang="fr-FR" sz="1800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Gradient :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Problème aux valeurs propres :</a:t>
            </a:r>
          </a:p>
          <a:p>
            <a:pPr>
              <a:lnSpc>
                <a:spcPct val="110000"/>
              </a:lnSpc>
            </a:pPr>
            <a:endParaRPr lang="fr-FR" sz="1800" b="1" dirty="0">
              <a:sym typeface="Wingdings" panose="05000000000000000000" pitchFamily="2" charset="2"/>
            </a:endParaRPr>
          </a:p>
        </p:txBody>
      </p:sp>
      <p:pic>
        <p:nvPicPr>
          <p:cNvPr id="23" name="Image 2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60" y="3944395"/>
            <a:ext cx="1370230" cy="295360"/>
          </a:xfrm>
          <a:prstGeom prst="rect">
            <a:avLst/>
          </a:prstGeom>
        </p:spPr>
      </p:pic>
      <p:pic>
        <p:nvPicPr>
          <p:cNvPr id="73" name="Image 7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Big( \macro{k^2} \hsp \mat K_2(\macro{\theta}) + \imunit \macro{k} \hsp \mat K_1(\macro{\theta})  + \mat K_0 - \tim{\omega^2} \mat M \Big) \hsp \micro{\widetilde{\vect u}} = \vect 0 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" y="5812323"/>
            <a:ext cx="4650909" cy="479145"/>
          </a:xfrm>
          <a:prstGeom prst="rect">
            <a:avLst/>
          </a:prstGeom>
        </p:spPr>
      </p:pic>
      <p:sp>
        <p:nvSpPr>
          <p:cNvPr id="8" name="Espace réservé du contenu 2 5 1 1 1"/>
          <p:cNvSpPr txBox="1">
            <a:spLocks/>
          </p:cNvSpPr>
          <p:nvPr/>
        </p:nvSpPr>
        <p:spPr>
          <a:xfrm>
            <a:off x="2223324" y="1589229"/>
            <a:ext cx="836362" cy="29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smtClean="0">
                <a:solidFill>
                  <a:srgbClr val="FF0000"/>
                </a:solidFill>
              </a:rPr>
              <a:t>micro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9" name="Espace réservé du contenu 2 5 1 2 1 1"/>
          <p:cNvSpPr txBox="1">
            <a:spLocks/>
          </p:cNvSpPr>
          <p:nvPr/>
        </p:nvSpPr>
        <p:spPr>
          <a:xfrm>
            <a:off x="1882896" y="1002837"/>
            <a:ext cx="861436" cy="29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smtClean="0">
                <a:solidFill>
                  <a:srgbClr val="0000FF"/>
                </a:solidFill>
              </a:rPr>
              <a:t>macro</a:t>
            </a:r>
            <a:endParaRPr lang="fr-FR" sz="1400" dirty="0">
              <a:solidFill>
                <a:srgbClr val="0000FF"/>
              </a:solidFill>
            </a:endParaRPr>
          </a:p>
        </p:txBody>
      </p:sp>
      <p:sp>
        <p:nvSpPr>
          <p:cNvPr id="49" name="Espace réservé du contenu 2 5 1 2 2"/>
          <p:cNvSpPr txBox="1">
            <a:spLocks/>
          </p:cNvSpPr>
          <p:nvPr/>
        </p:nvSpPr>
        <p:spPr>
          <a:xfrm>
            <a:off x="4491096" y="2979811"/>
            <a:ext cx="1125429" cy="475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err="1" smtClean="0">
                <a:solidFill>
                  <a:srgbClr val="0000FF"/>
                </a:solidFill>
              </a:rPr>
              <a:t>wavenumber</a:t>
            </a:r>
            <a:endParaRPr lang="fr-FR" sz="1400" dirty="0">
              <a:solidFill>
                <a:srgbClr val="0000FF"/>
              </a:solidFill>
            </a:endParaRPr>
          </a:p>
        </p:txBody>
      </p:sp>
      <p:sp>
        <p:nvSpPr>
          <p:cNvPr id="50" name="Espace réservé du contenu 2 5 1 1 3"/>
          <p:cNvSpPr txBox="1">
            <a:spLocks/>
          </p:cNvSpPr>
          <p:nvPr/>
        </p:nvSpPr>
        <p:spPr>
          <a:xfrm>
            <a:off x="4064481" y="2519705"/>
            <a:ext cx="970145" cy="29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pulsation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8" name="Image 8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 = k \begin{bmatrix} \cos{\theta} \; \sin{\theta} \end{bmatrix}}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75" y="5343533"/>
            <a:ext cx="2235109" cy="318896"/>
          </a:xfrm>
          <a:prstGeom prst="rect">
            <a:avLst/>
          </a:prstGeom>
        </p:spPr>
      </p:pic>
      <p:grpSp>
        <p:nvGrpSpPr>
          <p:cNvPr id="11" name="Groupe 10"/>
          <p:cNvGrpSpPr/>
          <p:nvPr/>
        </p:nvGrpSpPr>
        <p:grpSpPr>
          <a:xfrm>
            <a:off x="8835148" y="2033126"/>
            <a:ext cx="1019199" cy="292577"/>
            <a:chOff x="6660427" y="1217125"/>
            <a:chExt cx="1019199" cy="292577"/>
          </a:xfrm>
        </p:grpSpPr>
        <p:sp>
          <p:nvSpPr>
            <p:cNvPr id="40" name="Espace réservé du contenu 2 5 1 2 1 2"/>
            <p:cNvSpPr txBox="1">
              <a:spLocks/>
            </p:cNvSpPr>
            <p:nvPr/>
          </p:nvSpPr>
          <p:spPr>
            <a:xfrm>
              <a:off x="6681003" y="1217125"/>
              <a:ext cx="998623" cy="2925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b="1" i="1" dirty="0">
                  <a:solidFill>
                    <a:schemeClr val="bg1"/>
                  </a:solidFill>
                </a:rPr>
                <a:t>k</a:t>
              </a:r>
              <a:r>
                <a:rPr lang="fr-FR" sz="1400" b="1" dirty="0" smtClean="0">
                  <a:solidFill>
                    <a:schemeClr val="bg1"/>
                  </a:solidFill>
                </a:rPr>
                <a:t> modèle</a:t>
              </a:r>
              <a:endParaRPr lang="fr-F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Ellipse 50"/>
            <p:cNvSpPr/>
            <p:nvPr/>
          </p:nvSpPr>
          <p:spPr>
            <a:xfrm>
              <a:off x="6660427" y="1305014"/>
              <a:ext cx="72900" cy="72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Image 8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\nabla_{\vec x} \otimes \vec u&#10;= \Big( &#10;\micro{\vec \nabla_{\vec y}} \otimes \micro{\widetilde{\vec u}(\vec y)}&#10;- \imunit \macro{\vec k} \otimes \micro{\widetilde{\vec u}(\vec y)}&#10;\Big)&#10;\hsp \e^{ \imunit (\tim{\omega \cdot t} - \macro{\vec k} \cdot \macro{\vec Y})} 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0" y="4638379"/>
            <a:ext cx="5347390" cy="479960"/>
          </a:xfrm>
          <a:prstGeom prst="rect">
            <a:avLst/>
          </a:prstGeom>
        </p:spPr>
      </p:pic>
      <p:grpSp>
        <p:nvGrpSpPr>
          <p:cNvPr id="47" name="Groupe 46"/>
          <p:cNvGrpSpPr/>
          <p:nvPr/>
        </p:nvGrpSpPr>
        <p:grpSpPr>
          <a:xfrm>
            <a:off x="7994009" y="832657"/>
            <a:ext cx="2722052" cy="2722516"/>
            <a:chOff x="6151381" y="1411724"/>
            <a:chExt cx="3249982" cy="3250535"/>
          </a:xfrm>
        </p:grpSpPr>
        <p:grpSp>
          <p:nvGrpSpPr>
            <p:cNvPr id="52" name="Groupe 51"/>
            <p:cNvGrpSpPr/>
            <p:nvPr/>
          </p:nvGrpSpPr>
          <p:grpSpPr>
            <a:xfrm>
              <a:off x="6197156" y="1456944"/>
              <a:ext cx="3158432" cy="3161639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593" y="3632812"/>
              <a:ext cx="260222" cy="250415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33" y="3051929"/>
              <a:ext cx="176279" cy="237983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6151381" y="1411724"/>
              <a:ext cx="91166" cy="325053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6783144" y="1411724"/>
              <a:ext cx="91166" cy="325053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7414907" y="1411724"/>
              <a:ext cx="91166" cy="325053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8046670" y="1411724"/>
              <a:ext cx="91166" cy="325053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8678433" y="1411724"/>
              <a:ext cx="91166" cy="325053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9310197" y="1411724"/>
              <a:ext cx="91166" cy="325053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6" name="Image 2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9" y="1217266"/>
            <a:ext cx="4283674" cy="561827"/>
          </a:xfrm>
          <a:prstGeom prst="rect">
            <a:avLst/>
          </a:prstGeom>
        </p:spPr>
      </p:pic>
      <p:pic>
        <p:nvPicPr>
          <p:cNvPr id="25" name="Image 2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 \cdot t} - \macro{\vec k} \cdot \macro{\vec Y})}&#10;\end{gather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58" y="2805937"/>
            <a:ext cx="2987799" cy="317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1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Bloch-Floquet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9167" y="647655"/>
            <a:ext cx="12016056" cy="6137606"/>
          </a:xfrm>
        </p:spPr>
        <p:txBody>
          <a:bodyPr numCol="2" spcCol="720000"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Governing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 of motion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Scale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separation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unit 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ym typeface="Wingdings" panose="05000000000000000000" pitchFamily="2" charset="2"/>
              </a:rPr>
              <a:t> / </a:t>
            </a: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grid</a:t>
            </a:r>
            <a:endParaRPr lang="fr-FR" sz="1800" dirty="0" smtClean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Assuming</a:t>
            </a:r>
            <a:r>
              <a:rPr lang="fr-FR" sz="1800" b="1" dirty="0" smtClean="0">
                <a:sym typeface="Wingdings" panose="05000000000000000000" pitchFamily="2" charset="2"/>
              </a:rPr>
              <a:t> a </a:t>
            </a:r>
            <a:r>
              <a:rPr lang="fr-FR" sz="1800" b="1" i="1" dirty="0" err="1" smtClean="0">
                <a:sym typeface="Wingdings" panose="05000000000000000000" pitchFamily="2" charset="2"/>
              </a:rPr>
              <a:t>separable</a:t>
            </a:r>
            <a:r>
              <a:rPr lang="fr-FR" sz="1800" b="1" dirty="0" smtClean="0">
                <a:sym typeface="Wingdings" panose="05000000000000000000" pitchFamily="2" charset="2"/>
              </a:rPr>
              <a:t> solution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Bloch </a:t>
            </a:r>
            <a:r>
              <a:rPr lang="fr-FR" sz="1800" b="1" dirty="0" err="1" smtClean="0">
                <a:sym typeface="Wingdings" panose="05000000000000000000" pitchFamily="2" charset="2"/>
              </a:rPr>
              <a:t>Wave</a:t>
            </a:r>
            <a:r>
              <a:rPr lang="fr-FR" sz="1800" b="1" dirty="0" smtClean="0">
                <a:sym typeface="Wingdings" panose="05000000000000000000" pitchFamily="2" charset="2"/>
              </a:rPr>
              <a:t> Basis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i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plane </a:t>
            </a:r>
            <a:r>
              <a:rPr lang="fr-FR" sz="1800" i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wave</a:t>
            </a:r>
            <a:r>
              <a:rPr lang="fr-FR" sz="1800" i="1" dirty="0" smtClean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fr-FR" sz="1800" i="1" u="sng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1800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Micro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18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corrector</a:t>
            </a:r>
            <a:endParaRPr lang="fr-FR" sz="18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Gradient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Polynomial </a:t>
            </a:r>
            <a:r>
              <a:rPr lang="fr-FR" sz="1800" b="1" dirty="0" err="1" smtClean="0">
                <a:sym typeface="Wingdings" panose="05000000000000000000" pitchFamily="2" charset="2"/>
              </a:rPr>
              <a:t>Eigenvalue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Problem</a:t>
            </a:r>
            <a:endParaRPr lang="fr-FR" sz="1800" b="1" dirty="0" smtClean="0">
              <a:sym typeface="Wingdings" panose="05000000000000000000" pitchFamily="2" charset="2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7573974" y="778281"/>
            <a:ext cx="2722052" cy="2722516"/>
            <a:chOff x="6151381" y="1411724"/>
            <a:chExt cx="3249982" cy="3250535"/>
          </a:xfrm>
        </p:grpSpPr>
        <p:grpSp>
          <p:nvGrpSpPr>
            <p:cNvPr id="52" name="Groupe 51"/>
            <p:cNvGrpSpPr/>
            <p:nvPr/>
          </p:nvGrpSpPr>
          <p:grpSpPr>
            <a:xfrm>
              <a:off x="6197156" y="1456944"/>
              <a:ext cx="3158432" cy="3161639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593" y="3632812"/>
              <a:ext cx="260222" cy="250415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33" y="3051929"/>
              <a:ext cx="176279" cy="237983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6151381" y="1411724"/>
              <a:ext cx="91166" cy="325053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6783144" y="1411724"/>
              <a:ext cx="91166" cy="325053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7414907" y="1411724"/>
              <a:ext cx="91166" cy="325053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8046670" y="1411724"/>
              <a:ext cx="91166" cy="325053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8678433" y="1411724"/>
              <a:ext cx="91166" cy="325053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9310197" y="1411724"/>
              <a:ext cx="91166" cy="325053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8" name="Image 1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(\vec u^*) : \ten[4] C : \ten[2] \varepsilon(\vec u) \diff \vec x + \int\limits_\Omega \rho \, \vec u^* \cdot \ddot{\vec u} \diff \vec x = 0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50" y="1134243"/>
            <a:ext cx="4166778" cy="692916"/>
          </a:xfrm>
          <a:prstGeom prst="rect">
            <a:avLst/>
          </a:prstGeom>
        </p:spPr>
      </p:pic>
      <p:pic>
        <p:nvPicPr>
          <p:cNvPr id="20" name="Image 1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quad , \quad&#10;\Omega = \macro{\Omega_Y} \otimes \micro{\Omega_y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99" y="2375689"/>
            <a:ext cx="3126460" cy="267850"/>
          </a:xfrm>
          <a:prstGeom prst="rect">
            <a:avLst/>
          </a:prstGeom>
        </p:spPr>
      </p:pic>
      <p:pic>
        <p:nvPicPr>
          <p:cNvPr id="21" name="Image 2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4] C = \ten[4] C(\micro{\vec y})&#10;\quad , \quad&#10;\rho = \rho(\micro{\vec y})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46" y="2813641"/>
            <a:ext cx="2401266" cy="365382"/>
          </a:xfrm>
          <a:prstGeom prst="rect">
            <a:avLst/>
          </a:prstGeom>
        </p:spPr>
      </p:pic>
      <p:grpSp>
        <p:nvGrpSpPr>
          <p:cNvPr id="22" name="Groupe 21"/>
          <p:cNvGrpSpPr/>
          <p:nvPr/>
        </p:nvGrpSpPr>
        <p:grpSpPr>
          <a:xfrm>
            <a:off x="1359239" y="3646209"/>
            <a:ext cx="3934398" cy="797100"/>
            <a:chOff x="1123772" y="4066437"/>
            <a:chExt cx="4338497" cy="878969"/>
          </a:xfrm>
        </p:grpSpPr>
        <p:sp>
          <p:nvSpPr>
            <p:cNvPr id="132" name="Espace réservé du contenu 2 5 1 1 1"/>
            <p:cNvSpPr txBox="1">
              <a:spLocks/>
            </p:cNvSpPr>
            <p:nvPr/>
          </p:nvSpPr>
          <p:spPr>
            <a:xfrm>
              <a:off x="1464200" y="4652829"/>
              <a:ext cx="836362" cy="2925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rgbClr val="FF0000"/>
                  </a:solidFill>
                </a:rPr>
                <a:t>micro</a:t>
              </a:r>
              <a:endParaRPr lang="fr-FR" sz="1400" dirty="0">
                <a:solidFill>
                  <a:srgbClr val="FF0000"/>
                </a:solidFill>
              </a:endParaRPr>
            </a:p>
          </p:txBody>
        </p:sp>
        <p:sp>
          <p:nvSpPr>
            <p:cNvPr id="133" name="Espace réservé du contenu 2 5 1 2 1 1 1"/>
            <p:cNvSpPr txBox="1">
              <a:spLocks/>
            </p:cNvSpPr>
            <p:nvPr/>
          </p:nvSpPr>
          <p:spPr>
            <a:xfrm>
              <a:off x="1123772" y="4066437"/>
              <a:ext cx="861436" cy="2925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rgbClr val="0000FF"/>
                  </a:solidFill>
                </a:rPr>
                <a:t>macro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pic>
          <p:nvPicPr>
            <p:cNvPr id="134" name="Image 13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95" y="4280866"/>
              <a:ext cx="4283674" cy="561827"/>
            </a:xfrm>
            <a:prstGeom prst="rect">
              <a:avLst/>
            </a:prstGeom>
          </p:spPr>
        </p:pic>
        <p:sp>
          <p:nvSpPr>
            <p:cNvPr id="135" name="Espace réservé du contenu 2 5 1 2 1 1 2"/>
            <p:cNvSpPr txBox="1">
              <a:spLocks/>
            </p:cNvSpPr>
            <p:nvPr/>
          </p:nvSpPr>
          <p:spPr>
            <a:xfrm>
              <a:off x="1696340" y="4066437"/>
              <a:ext cx="861436" cy="2925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chemeClr val="accent6">
                      <a:lumMod val="75000"/>
                    </a:schemeClr>
                  </a:solidFill>
                </a:rPr>
                <a:t>time</a:t>
              </a:r>
              <a:endParaRPr lang="fr-FR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136" name="Image 13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14" y="6061596"/>
            <a:ext cx="1242602" cy="267850"/>
          </a:xfrm>
          <a:prstGeom prst="rect">
            <a:avLst/>
          </a:prstGeom>
        </p:spPr>
      </p:pic>
      <p:grpSp>
        <p:nvGrpSpPr>
          <p:cNvPr id="43" name="Groupe 42"/>
          <p:cNvGrpSpPr/>
          <p:nvPr/>
        </p:nvGrpSpPr>
        <p:grpSpPr>
          <a:xfrm>
            <a:off x="1619628" y="5065794"/>
            <a:ext cx="3230277" cy="837348"/>
            <a:chOff x="1619628" y="5065794"/>
            <a:chExt cx="3230277" cy="837348"/>
          </a:xfrm>
        </p:grpSpPr>
        <p:sp>
          <p:nvSpPr>
            <p:cNvPr id="137" name="Espace réservé du contenu 2 5 1 2 2"/>
            <p:cNvSpPr txBox="1">
              <a:spLocks/>
            </p:cNvSpPr>
            <p:nvPr/>
          </p:nvSpPr>
          <p:spPr>
            <a:xfrm>
              <a:off x="3661396" y="5471526"/>
              <a:ext cx="1188509" cy="431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0000FF"/>
                  </a:solidFill>
                </a:rPr>
                <a:t>wavenumber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38" name="Espace réservé du contenu 2 5 1 1 3"/>
            <p:cNvSpPr txBox="1">
              <a:spLocks/>
            </p:cNvSpPr>
            <p:nvPr/>
          </p:nvSpPr>
          <p:spPr>
            <a:xfrm>
              <a:off x="3184872" y="5065794"/>
              <a:ext cx="1010612" cy="310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chemeClr val="accent6">
                      <a:lumMod val="75000"/>
                    </a:schemeClr>
                  </a:solidFill>
                </a:rPr>
                <a:t>pulsation</a:t>
              </a:r>
              <a:endParaRPr lang="fr-FR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42" name="Image 4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_r \cdot t} - \macro{\vec k_r} \cdot \macro{\vec Y})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28" y="5304882"/>
              <a:ext cx="2888397" cy="288229"/>
            </a:xfrm>
            <a:prstGeom prst="rect">
              <a:avLst/>
            </a:prstGeom>
          </p:spPr>
        </p:pic>
      </p:grpSp>
      <p:pic>
        <p:nvPicPr>
          <p:cNvPr id="39" name="Image 3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 \times \tim{\tau_r(t)}&#10;\end{align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70" y="3978294"/>
            <a:ext cx="5021312" cy="435254"/>
          </a:xfrm>
          <a:prstGeom prst="rect">
            <a:avLst/>
          </a:prstGeom>
        </p:spPr>
      </p:pic>
      <p:pic>
        <p:nvPicPr>
          <p:cNvPr id="141" name="Image 14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&#10;\end{align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01" y="4922805"/>
            <a:ext cx="4280980" cy="435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5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6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Two-scale</a:t>
            </a:r>
            <a:r>
              <a:rPr lang="fr-FR" dirty="0" smtClean="0"/>
              <a:t> media: variable </a:t>
            </a:r>
            <a:r>
              <a:rPr lang="fr-FR" dirty="0" err="1" smtClean="0"/>
              <a:t>separation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Governing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 of motion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Scale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separation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Micro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unit 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  <a:endParaRPr lang="fr-FR" sz="18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u="sng" dirty="0" err="1">
                <a:solidFill>
                  <a:srgbClr val="0000FF"/>
                </a:solidFill>
                <a:sym typeface="Wingdings" panose="05000000000000000000" pitchFamily="2" charset="2"/>
              </a:rPr>
              <a:t>M</a:t>
            </a: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grid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:</a:t>
            </a:r>
            <a:endParaRPr lang="fr-FR" sz="18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Material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properties</a:t>
            </a:r>
            <a:r>
              <a:rPr lang="fr-FR" sz="1800" b="1" dirty="0" smtClean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Separed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8028807" y="897024"/>
            <a:ext cx="3398826" cy="3399405"/>
            <a:chOff x="6151381" y="1411724"/>
            <a:chExt cx="3249982" cy="3250535"/>
          </a:xfrm>
        </p:grpSpPr>
        <p:grpSp>
          <p:nvGrpSpPr>
            <p:cNvPr id="52" name="Groupe 51"/>
            <p:cNvGrpSpPr/>
            <p:nvPr/>
          </p:nvGrpSpPr>
          <p:grpSpPr>
            <a:xfrm>
              <a:off x="6197156" y="1456944"/>
              <a:ext cx="3158432" cy="3161639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593" y="3632812"/>
              <a:ext cx="260222" cy="250415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33" y="3051929"/>
              <a:ext cx="176279" cy="237983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6151381" y="1411724"/>
              <a:ext cx="91166" cy="325053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6783144" y="1411724"/>
              <a:ext cx="91166" cy="325053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7414907" y="1411724"/>
              <a:ext cx="91166" cy="325053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8046670" y="1411724"/>
              <a:ext cx="91166" cy="325053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8678433" y="1411724"/>
              <a:ext cx="91166" cy="325053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9310197" y="1411724"/>
              <a:ext cx="91166" cy="325053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Image 2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+ \int\limits_\Omega \rho \, \vec u^* \cdot \ddot{\vec u} \diff \vec x &#10;= \mathcal P_e(\vec u^*) = 0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72" y="1441448"/>
            <a:ext cx="4964996" cy="764085"/>
          </a:xfrm>
          <a:prstGeom prst="rect">
            <a:avLst/>
          </a:prstGeom>
        </p:spPr>
      </p:pic>
      <p:pic>
        <p:nvPicPr>
          <p:cNvPr id="17" name="Image 1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,, \,\,&#10;\Omega = \macro{\Omega_Y} \otimes \micro{\Omega_y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34" y="2528894"/>
            <a:ext cx="3069739" cy="295360"/>
          </a:xfrm>
          <a:prstGeom prst="rect">
            <a:avLst/>
          </a:prstGeom>
        </p:spPr>
      </p:pic>
      <p:pic>
        <p:nvPicPr>
          <p:cNvPr id="18" name="Image 1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4] C = \ten[4] C(\micro{\vec y})&#10;\, , \,\,&#10;\rho = \rho(\micro{\vec y})&#10;\end{align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3" y="4024012"/>
            <a:ext cx="2271579" cy="402910"/>
          </a:xfrm>
          <a:prstGeom prst="rect">
            <a:avLst/>
          </a:prstGeom>
        </p:spPr>
      </p:pic>
      <p:pic>
        <p:nvPicPr>
          <p:cNvPr id="11" name="Image 1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59" y="3510177"/>
            <a:ext cx="235200" cy="226336"/>
          </a:xfrm>
          <a:prstGeom prst="rect">
            <a:avLst/>
          </a:prstGeom>
        </p:spPr>
      </p:pic>
      <p:pic>
        <p:nvPicPr>
          <p:cNvPr id="12" name="Image 1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72" y="3081103"/>
            <a:ext cx="159329" cy="215099"/>
          </a:xfrm>
          <a:prstGeom prst="rect">
            <a:avLst/>
          </a:prstGeom>
        </p:spPr>
      </p:pic>
      <p:pic>
        <p:nvPicPr>
          <p:cNvPr id="24" name="Image 2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int\limits_{\Omega_Y}} &#10;\micro{\int\limits_{\Omega_y}} &#10;\ten[2] \varepsilon^*(\macro{\vec Y},\micro{\vec y}) : \ten[4] C(\micro{\vec y}) : \ten[2] \varepsilon(\macro{\vec Y},\micro{\vec y}) &#10;\, \micro{\diff \vec y} \, \macro{\diff \vec Y}&#10; + &#10;\macro{\int\limits_{\Omega_Y}} &#10;\micro{\int\limits_{\Omega_y}}&#10;\rho(\micro{\vec y}) \, \vec u^*(\macro{\vec Y},\micro{\vec y}) \cdot \ddot{\vec u}(\macro{\vec Y},\micro{\vec y}) &#10;\, \micro{\diff \vec y} \, \macro{\diff \vec Y} = 0&#10;\end{gather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66" y="5154732"/>
            <a:ext cx="8749442" cy="81866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035040" y="1513011"/>
            <a:ext cx="1301910" cy="435060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9521" y="1167532"/>
            <a:ext cx="1183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Free motion</a:t>
            </a:r>
            <a:endParaRPr lang="en-US" sz="1600" i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95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err="1" smtClean="0"/>
              <a:t>Two-scale</a:t>
            </a:r>
            <a:r>
              <a:rPr lang="fr-FR" dirty="0" smtClean="0"/>
              <a:t> media: </a:t>
            </a:r>
            <a:r>
              <a:rPr lang="fr-FR" dirty="0" err="1" smtClean="0"/>
              <a:t>separed</a:t>
            </a:r>
            <a:r>
              <a:rPr lang="fr-FR" dirty="0" smtClean="0"/>
              <a:t> solutions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Assuming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i="1" dirty="0" err="1" smtClean="0">
                <a:sym typeface="Wingdings" panose="05000000000000000000" pitchFamily="2" charset="2"/>
              </a:rPr>
              <a:t>separable</a:t>
            </a:r>
            <a:r>
              <a:rPr lang="fr-FR" sz="1800" b="1" dirty="0" smtClean="0">
                <a:sym typeface="Wingdings" panose="05000000000000000000" pitchFamily="2" charset="2"/>
              </a:rPr>
              <a:t> solutions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Periodicity</a:t>
            </a:r>
            <a:r>
              <a:rPr lang="fr-FR" sz="1800" b="1" dirty="0" smtClean="0">
                <a:sym typeface="Wingdings" panose="05000000000000000000" pitchFamily="2" charset="2"/>
              </a:rPr>
              <a:t> of the corrector: </a:t>
            </a:r>
            <a:r>
              <a:rPr lang="fr-FR" sz="1800" b="1" dirty="0" err="1" smtClean="0">
                <a:sym typeface="Wingdings" panose="05000000000000000000" pitchFamily="2" charset="2"/>
              </a:rPr>
              <a:t>guarantees</a:t>
            </a:r>
            <a:r>
              <a:rPr lang="fr-FR" sz="1800" b="1" dirty="0" smtClean="0">
                <a:sym typeface="Wingdings" panose="05000000000000000000" pitchFamily="2" charset="2"/>
              </a:rPr>
              <a:t> the C</a:t>
            </a:r>
            <a:r>
              <a:rPr lang="fr-FR" sz="1800" b="1" baseline="30000" dirty="0" smtClean="0">
                <a:sym typeface="Wingdings" panose="05000000000000000000" pitchFamily="2" charset="2"/>
              </a:rPr>
              <a:t>0</a:t>
            </a:r>
            <a:r>
              <a:rPr lang="fr-FR" sz="1800" b="1" dirty="0" smtClean="0">
                <a:sym typeface="Wingdings" panose="05000000000000000000" pitchFamily="2" charset="2"/>
              </a:rPr>
              <a:t>-continuity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Elementary</a:t>
            </a:r>
            <a:r>
              <a:rPr lang="fr-FR" sz="1800" b="1" dirty="0" smtClean="0">
                <a:sym typeface="Wingdings" panose="05000000000000000000" pitchFamily="2" charset="2"/>
              </a:rPr>
              <a:t> solutions: </a:t>
            </a:r>
            <a:r>
              <a:rPr lang="fr-FR" sz="1800" b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macroscopic</a:t>
            </a:r>
            <a:r>
              <a:rPr lang="fr-FR" sz="18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b="1" i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plane </a:t>
            </a:r>
            <a:r>
              <a:rPr lang="fr-FR" sz="1800" b="1" i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wave</a:t>
            </a:r>
            <a:endParaRPr lang="fr-FR" sz="1800" b="1" i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&#10;\widetilde{\vec u}_r \big( \vec y + n_i \, \vec p_i \big)&#10;=\widetilde{\vec u}_r(\vec y)&#10;} 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7" y="2983138"/>
            <a:ext cx="2440012" cy="346726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53784" y="1137035"/>
            <a:ext cx="3802749" cy="1141753"/>
            <a:chOff x="2001704" y="1133071"/>
            <a:chExt cx="3802749" cy="1141753"/>
          </a:xfrm>
        </p:grpSpPr>
        <p:grpSp>
          <p:nvGrpSpPr>
            <p:cNvPr id="88" name="Groupe 87"/>
            <p:cNvGrpSpPr/>
            <p:nvPr/>
          </p:nvGrpSpPr>
          <p:grpSpPr>
            <a:xfrm>
              <a:off x="2001704" y="1329136"/>
              <a:ext cx="1340192" cy="797100"/>
              <a:chOff x="1106236" y="4066437"/>
              <a:chExt cx="1477844" cy="878969"/>
            </a:xfrm>
          </p:grpSpPr>
          <p:sp>
            <p:nvSpPr>
              <p:cNvPr id="97" name="Espace réservé du contenu 2 5 1 1 1"/>
              <p:cNvSpPr txBox="1">
                <a:spLocks/>
              </p:cNvSpPr>
              <p:nvPr/>
            </p:nvSpPr>
            <p:spPr>
              <a:xfrm>
                <a:off x="1464200" y="4652829"/>
                <a:ext cx="836362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FF0000"/>
                    </a:solidFill>
                  </a:rPr>
                  <a:t>micro</a:t>
                </a:r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Espace réservé du contenu 2 5 1 2 1 1 1 1"/>
              <p:cNvSpPr txBox="1">
                <a:spLocks/>
              </p:cNvSpPr>
              <p:nvPr/>
            </p:nvSpPr>
            <p:spPr>
              <a:xfrm>
                <a:off x="1106236" y="4066437"/>
                <a:ext cx="861436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0000FF"/>
                    </a:solidFill>
                  </a:rPr>
                  <a:t>macro</a:t>
                </a:r>
                <a:endParaRPr lang="fr-FR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0" name="Espace réservé du contenu 2 5 1 2 1 1 2"/>
              <p:cNvSpPr txBox="1">
                <a:spLocks/>
              </p:cNvSpPr>
              <p:nvPr/>
            </p:nvSpPr>
            <p:spPr>
              <a:xfrm>
                <a:off x="1722643" y="4066437"/>
                <a:ext cx="861437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time</a:t>
                </a:r>
                <a:endParaRPr lang="fr-FR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widetilde{\vec u}_r(\vec y)} \times \macro{\Phi_r(\vec Y,\tim{t})}&#10;\end{gather*}&#10;&#10;\end{document}&#10;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409" y="1505222"/>
              <a:ext cx="3661533" cy="561827"/>
            </a:xfrm>
            <a:prstGeom prst="rect">
              <a:avLst/>
            </a:prstGeom>
          </p:spPr>
        </p:pic>
        <p:sp>
          <p:nvSpPr>
            <p:cNvPr id="131" name="Espace réservé du contenu 2 5 1 2 1 1 1 2"/>
            <p:cNvSpPr txBox="1">
              <a:spLocks/>
            </p:cNvSpPr>
            <p:nvPr/>
          </p:nvSpPr>
          <p:spPr>
            <a:xfrm>
              <a:off x="4608603" y="1830265"/>
              <a:ext cx="1195850" cy="444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>
                  <a:solidFill>
                    <a:srgbClr val="0000FF"/>
                  </a:solidFill>
                </a:rPr>
                <a:t>m</a:t>
              </a:r>
              <a:r>
                <a:rPr lang="fr-FR" sz="1400" dirty="0" err="1" smtClean="0">
                  <a:solidFill>
                    <a:srgbClr val="0000FF"/>
                  </a:solidFill>
                </a:rPr>
                <a:t>acroscopic</a:t>
              </a:r>
              <a:r>
                <a:rPr lang="fr-FR" sz="1400" dirty="0" smtClean="0">
                  <a:solidFill>
                    <a:srgbClr val="0000FF"/>
                  </a:solidFill>
                </a:rPr>
                <a:t> modulation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32" name="Espace réservé du contenu 2 5 1 2 1 1 1 3 1"/>
            <p:cNvSpPr txBox="1">
              <a:spLocks/>
            </p:cNvSpPr>
            <p:nvPr/>
          </p:nvSpPr>
          <p:spPr>
            <a:xfrm>
              <a:off x="3543160" y="1133071"/>
              <a:ext cx="1195850" cy="444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FF0000"/>
                  </a:solidFill>
                </a:rPr>
                <a:t>m</a:t>
              </a:r>
              <a:r>
                <a:rPr lang="fr-FR" sz="1400" dirty="0" err="1">
                  <a:solidFill>
                    <a:srgbClr val="FF0000"/>
                  </a:solidFill>
                </a:rPr>
                <a:t>i</a:t>
              </a:r>
              <a:r>
                <a:rPr lang="fr-FR" sz="1400" dirty="0" err="1" smtClean="0">
                  <a:solidFill>
                    <a:srgbClr val="FF0000"/>
                  </a:solidFill>
                </a:rPr>
                <a:t>croscopic</a:t>
              </a:r>
              <a:r>
                <a:rPr lang="fr-FR" sz="1400" dirty="0" smtClean="0">
                  <a:solidFill>
                    <a:srgbClr val="FF0000"/>
                  </a:solidFill>
                </a:rPr>
                <a:t> corrector</a:t>
              </a:r>
              <a:endParaRPr lang="fr-FR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8028807" y="897024"/>
            <a:ext cx="3398826" cy="3399405"/>
            <a:chOff x="8028807" y="897024"/>
            <a:chExt cx="3398826" cy="3399405"/>
          </a:xfrm>
        </p:grpSpPr>
        <p:grpSp>
          <p:nvGrpSpPr>
            <p:cNvPr id="52" name="Groupe 51"/>
            <p:cNvGrpSpPr/>
            <p:nvPr/>
          </p:nvGrpSpPr>
          <p:grpSpPr>
            <a:xfrm>
              <a:off x="8076678" y="944315"/>
              <a:ext cx="3303083" cy="3306438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019" y="3219835"/>
              <a:ext cx="272140" cy="261884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598" y="2349431"/>
              <a:ext cx="184352" cy="248882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8028807" y="897024"/>
              <a:ext cx="95341" cy="339940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8689504" y="897024"/>
              <a:ext cx="95341" cy="339940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10671594" y="897024"/>
              <a:ext cx="95341" cy="339940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11332292" y="897024"/>
              <a:ext cx="95341" cy="339940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Image 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1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666" y="3015683"/>
              <a:ext cx="199231" cy="200020"/>
            </a:xfrm>
            <a:prstGeom prst="rect">
              <a:avLst/>
            </a:prstGeom>
          </p:spPr>
        </p:pic>
        <p:pic>
          <p:nvPicPr>
  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2}&#10;\end{gather*}&#10;&#10;\end{document}&#10;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968" y="2572219"/>
              <a:ext cx="204307" cy="200020"/>
            </a:xfrm>
            <a:prstGeom prst="rect">
              <a:avLst/>
            </a:prstGeom>
          </p:spPr>
        </p:pic>
        <p:cxnSp>
          <p:nvCxnSpPr>
            <p:cNvPr id="15" name="Connecteur droit avec flèche 14"/>
            <p:cNvCxnSpPr/>
            <p:nvPr/>
          </p:nvCxnSpPr>
          <p:spPr>
            <a:xfrm>
              <a:off x="9399561" y="2919182"/>
              <a:ext cx="6192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134"/>
            <p:cNvCxnSpPr/>
            <p:nvPr/>
          </p:nvCxnSpPr>
          <p:spPr>
            <a:xfrm>
              <a:off x="9397870" y="2307933"/>
              <a:ext cx="0" cy="6192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e 56"/>
            <p:cNvGrpSpPr/>
            <p:nvPr/>
          </p:nvGrpSpPr>
          <p:grpSpPr>
            <a:xfrm>
              <a:off x="9350200" y="897024"/>
              <a:ext cx="95341" cy="339940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10010897" y="897024"/>
              <a:ext cx="95341" cy="339940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6" name="Espace réservé du contenu 2 5 1 2 1 1 1 3 2"/>
          <p:cNvSpPr txBox="1">
            <a:spLocks/>
          </p:cNvSpPr>
          <p:nvPr/>
        </p:nvSpPr>
        <p:spPr>
          <a:xfrm>
            <a:off x="4486255" y="3568318"/>
            <a:ext cx="1195850" cy="444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err="1">
                <a:solidFill>
                  <a:srgbClr val="FF0000"/>
                </a:solidFill>
              </a:rPr>
              <a:t>p</a:t>
            </a:r>
            <a:r>
              <a:rPr lang="fr-FR" sz="1400" dirty="0" err="1" smtClean="0">
                <a:solidFill>
                  <a:srgbClr val="FF0000"/>
                </a:solidFill>
              </a:rPr>
              <a:t>eriodicity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vectors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137" name="Connecteur droit avec flèche 136"/>
          <p:cNvCxnSpPr/>
          <p:nvPr/>
        </p:nvCxnSpPr>
        <p:spPr>
          <a:xfrm>
            <a:off x="4438383" y="3341028"/>
            <a:ext cx="262393" cy="24836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forall \vec n \in \mathbb Z^D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81" y="3614660"/>
            <a:ext cx="954458" cy="280912"/>
          </a:xfrm>
          <a:prstGeom prst="rect">
            <a:avLst/>
          </a:prstGeom>
        </p:spPr>
      </p:pic>
      <p:cxnSp>
        <p:nvCxnSpPr>
          <p:cNvPr id="139" name="Connecteur droit avec flèche 138"/>
          <p:cNvCxnSpPr/>
          <p:nvPr/>
        </p:nvCxnSpPr>
        <p:spPr>
          <a:xfrm flipH="1">
            <a:off x="3900196" y="3286321"/>
            <a:ext cx="234483" cy="27797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2893831" y="4953567"/>
            <a:ext cx="3626633" cy="1001164"/>
            <a:chOff x="2893831" y="4586186"/>
            <a:chExt cx="3626633" cy="1001164"/>
          </a:xfrm>
        </p:grpSpPr>
        <p:sp>
          <p:nvSpPr>
            <p:cNvPr id="141" name="Espace réservé du contenu 2 5 1 2 2"/>
            <p:cNvSpPr txBox="1">
              <a:spLocks/>
            </p:cNvSpPr>
            <p:nvPr/>
          </p:nvSpPr>
          <p:spPr>
            <a:xfrm>
              <a:off x="5275572" y="5155734"/>
              <a:ext cx="1188509" cy="431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0000FF"/>
                  </a:solidFill>
                </a:rPr>
                <a:t>wavenumber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42" name="Espace réservé du contenu 2 5 1 1 3"/>
            <p:cNvSpPr txBox="1">
              <a:spLocks/>
            </p:cNvSpPr>
            <p:nvPr/>
          </p:nvSpPr>
          <p:spPr>
            <a:xfrm>
              <a:off x="4380478" y="4586186"/>
              <a:ext cx="1010612" cy="310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chemeClr val="accent6">
                      <a:lumMod val="75000"/>
                    </a:schemeClr>
                  </a:solidFill>
                </a:rPr>
                <a:t>pulsation</a:t>
              </a:r>
              <a:endParaRPr lang="fr-FR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39" name="Image 3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,\tim{t})} &#10;= \exp{ \imunit \tim{\omega_r \cdot t} - \imunit \macro{\vec k_r} \cdot \macro{\vec Y}}&#10;\end{gather*}&#10;&#10;\end{document}&#10;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831" y="4868948"/>
              <a:ext cx="3626633" cy="268071"/>
            </a:xfrm>
            <a:prstGeom prst="rect">
              <a:avLst/>
            </a:prstGeom>
          </p:spPr>
        </p:pic>
      </p:grpSp>
      <p:pic>
        <p:nvPicPr>
          <p:cNvPr id="44" name="Image 4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im{\omega_r \in \mathbb C} 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84" y="4678270"/>
            <a:ext cx="748088" cy="229546"/>
          </a:xfrm>
          <a:prstGeom prst="rect">
            <a:avLst/>
          </a:prstGeom>
        </p:spPr>
      </p:pic>
      <p:pic>
        <p:nvPicPr>
          <p:cNvPr id="45" name="Image 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_r \in \mathbb C^D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92" y="5820950"/>
            <a:ext cx="915004" cy="30499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863583" y="4423711"/>
            <a:ext cx="159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‘‘</a:t>
            </a:r>
            <a:r>
              <a:rPr lang="fr-FR" i="1" u="sng" dirty="0" smtClean="0">
                <a:sym typeface="Wingdings" panose="05000000000000000000" pitchFamily="2" charset="2"/>
              </a:rPr>
              <a:t>Bloch </a:t>
            </a:r>
            <a:r>
              <a:rPr lang="fr-FR" i="1" u="sng" dirty="0" err="1" smtClean="0">
                <a:sym typeface="Wingdings" panose="05000000000000000000" pitchFamily="2" charset="2"/>
              </a:rPr>
              <a:t>Waves</a:t>
            </a:r>
            <a:r>
              <a:rPr lang="fr-FR" dirty="0" smtClean="0">
                <a:sym typeface="Wingdings" panose="05000000000000000000" pitchFamily="2" charset="2"/>
              </a:rPr>
              <a:t>’’</a:t>
            </a:r>
            <a:endParaRPr lang="en-US" i="1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6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8574" y="2958861"/>
            <a:ext cx="1578634" cy="948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23479" y="2958068"/>
            <a:ext cx="3577322" cy="948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1796" y="2958068"/>
            <a:ext cx="1587261" cy="948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32521" y="2958068"/>
            <a:ext cx="1371600" cy="948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91774" y="4728069"/>
            <a:ext cx="321780" cy="362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7910422" y="4727276"/>
            <a:ext cx="379562" cy="362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739224" y="4727276"/>
            <a:ext cx="465825" cy="362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32447" y="4727276"/>
            <a:ext cx="434179" cy="362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smtClean="0"/>
              <a:t>Bloch </a:t>
            </a:r>
            <a:r>
              <a:rPr lang="fr-FR" dirty="0" err="1" smtClean="0"/>
              <a:t>Wave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Separed</a:t>
            </a:r>
            <a:r>
              <a:rPr lang="fr-FR" sz="1800" b="1" dirty="0" smtClean="0">
                <a:sym typeface="Wingdings" panose="05000000000000000000" pitchFamily="2" charset="2"/>
              </a:rPr>
              <a:t> gradient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Unit-</a:t>
            </a:r>
            <a:r>
              <a:rPr lang="fr-FR" sz="1800" b="1" dirty="0" err="1" smtClean="0">
                <a:sym typeface="Wingdings" panose="05000000000000000000" pitchFamily="2" charset="2"/>
              </a:rPr>
              <a:t>cell</a:t>
            </a:r>
            <a:r>
              <a:rPr lang="fr-FR" sz="1800" b="1" dirty="0" smtClean="0">
                <a:sym typeface="Wingdings" panose="05000000000000000000" pitchFamily="2" charset="2"/>
              </a:rPr>
              <a:t> local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With</a:t>
            </a:r>
            <a:r>
              <a:rPr lang="fr-FR" sz="1800" b="1" dirty="0" smtClean="0">
                <a:sym typeface="Wingdings" panose="05000000000000000000" pitchFamily="2" charset="2"/>
              </a:rPr>
              <a:t> a </a:t>
            </a:r>
            <a:r>
              <a:rPr lang="fr-FR" sz="1800" b="1" dirty="0" err="1" smtClean="0">
                <a:sym typeface="Wingdings" panose="05000000000000000000" pitchFamily="2" charset="2"/>
              </a:rPr>
              <a:t>given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discretization</a:t>
            </a: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1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The </a:t>
            </a:r>
            <a:r>
              <a:rPr lang="fr-FR" sz="1800" b="1" dirty="0" err="1" smtClean="0">
                <a:sym typeface="Wingdings" panose="05000000000000000000" pitchFamily="2" charset="2"/>
              </a:rPr>
              <a:t>spectrum</a:t>
            </a:r>
            <a:r>
              <a:rPr lang="fr-FR" sz="1800" b="1" dirty="0" smtClean="0">
                <a:sym typeface="Wingdings" panose="05000000000000000000" pitchFamily="2" charset="2"/>
              </a:rPr>
              <a:t> of Bloch </a:t>
            </a:r>
            <a:r>
              <a:rPr lang="fr-FR" sz="1800" b="1" dirty="0" err="1" smtClean="0">
                <a:sym typeface="Wingdings" panose="05000000000000000000" pitchFamily="2" charset="2"/>
              </a:rPr>
              <a:t>Waves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associated</a:t>
            </a:r>
            <a:r>
              <a:rPr lang="fr-FR" sz="1800" dirty="0" smtClean="0">
                <a:sym typeface="Wingdings" panose="05000000000000000000" pitchFamily="2" charset="2"/>
              </a:rPr>
              <a:t> to a </a:t>
            </a:r>
            <a:r>
              <a:rPr lang="fr-FR" sz="1800" b="1" dirty="0" err="1" smtClean="0">
                <a:sym typeface="Wingdings" panose="05000000000000000000" pitchFamily="2" charset="2"/>
              </a:rPr>
              <a:t>specific</a:t>
            </a:r>
            <a:r>
              <a:rPr lang="fr-FR" sz="1800" b="1" dirty="0" smtClean="0">
                <a:sym typeface="Wingdings" panose="05000000000000000000" pitchFamily="2" charset="2"/>
              </a:rPr>
              <a:t> unit </a:t>
            </a:r>
            <a:r>
              <a:rPr lang="fr-FR" sz="1800" b="1" dirty="0" err="1" smtClean="0"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ym typeface="Wingdings" panose="05000000000000000000" pitchFamily="2" charset="2"/>
              </a:rPr>
              <a:t> corresponds to the solutions of a </a:t>
            </a:r>
            <a:r>
              <a:rPr lang="fr-FR" sz="1800" b="1" dirty="0" err="1" smtClean="0">
                <a:sym typeface="Wingdings" panose="05000000000000000000" pitchFamily="2" charset="2"/>
              </a:rPr>
              <a:t>Generalized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Eigenvalue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Problem</a:t>
            </a:r>
            <a:r>
              <a:rPr lang="fr-FR" sz="1800" dirty="0" smtClean="0">
                <a:sym typeface="Wingdings" panose="05000000000000000000" pitchFamily="2" charset="2"/>
              </a:rPr>
              <a:t> in      </a:t>
            </a:r>
            <a:r>
              <a:rPr lang="fr-FR" sz="1800" b="1" dirty="0" err="1" smtClean="0">
                <a:sym typeface="Wingdings" panose="05000000000000000000" pitchFamily="2" charset="2"/>
              </a:rPr>
              <a:t>parametrized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by </a:t>
            </a:r>
          </a:p>
          <a:p>
            <a:pPr marL="0" indent="0" algn="ctr">
              <a:lnSpc>
                <a:spcPct val="110000"/>
              </a:lnSpc>
              <a:buNone/>
            </a:pPr>
            <a:endParaRPr lang="fr-FR" sz="1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7" name="Image 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micro{\int\limits_{\Omega_y}} &#10;\micro{\widetilde{\ten[2] \varepsilon}^*} : \ten[4] C : \micro{\widetilde{\ten[2] \varepsilon}}&#10;\, \micro{\diff \vec y} &#10;%&#10;\, + \, &#10;\imunit \macro{\vec k_r} \cdot \Bigg(\,\,&#10;\micro{\int\limits_{\Omega_y}} &#10;\micro{\widetilde{\vec u}^*} \cdot \ten[4] C : \micro{\widetilde{\ten[2] \varepsilon}}&#10;\, \micro{\diff \vec y} &#10;-&#10;\micro{\int\limits_{\Omega_y}} &#10;\micro{\widetilde{\ten[2] \varepsilon}^*} : \ten[4] C \cdot \micro{\widetilde{\vec u}}&#10;\, \micro{\diff \vec y}&#10;\Bigg)&#10;%&#10;%\\&amp;\qquad\qquad &#10;\, + \, &#10;\Big( \macro{\vec k_r} \otimes \macro{\vec k_r} \Big) :&#10;\,\,&#10;\micro{\int\limits_{\Omega_y}} &#10;\micro{\widetilde{\vec u}^*} \cdot \ten[4] C \cdot \micro{\widetilde{\vec u}}&#10;\, \micro{\diff \vec y}&#10;%&#10; \, - \, &#10;\tim{\omega_r^2} \,\,&#10;\micro{\int\limits_{\Omega_y}}&#10;\rho \, \micro{\widetilde{\vec u}^*} \cdot \micro{\widetilde{\vec u}}&#10;\, \micro{\diff \vec y}&#10;\, = \, 0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3026065"/>
            <a:ext cx="11301794" cy="812912"/>
          </a:xfrm>
          <a:prstGeom prst="rect">
            <a:avLst/>
          </a:prstGeom>
        </p:spPr>
      </p:pic>
      <p:pic>
        <p:nvPicPr>
          <p:cNvPr id="4" name="Image 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_r(\macro{\vec Y},\micro{\vec y},\tim{t})&#10;= \micro{\widetilde{\vec u}_r(\vec y)} \, \exp{ \imunit \tim{\omega_r \cdot t} - \imunit \macro{\vec k_r} \cdot \macro{\vec Y}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0" y="1360268"/>
            <a:ext cx="4578054" cy="295360"/>
          </a:xfrm>
          <a:prstGeom prst="rect">
            <a:avLst/>
          </a:prstGeom>
        </p:spPr>
      </p:pic>
      <p:pic>
        <p:nvPicPr>
          <p:cNvPr id="12" name="Image 1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2] \nabla \hsp \vec u_r(\macro{\vec Y},\micro{\vec y},\tim{t})&#10;= \Big( &#10;\micro{\ten[2] \nabla \hsp \widetilde{\vec u}_r(\vec y)} &#10;- \imunit \macro{\vec k_r} \otimes \micro{\widetilde{\vec u}_r(\vec y)} &#10;\Big) &#10;\exp{ \imunit \tim{\omega_r \cdot t} - \imunit \macro{\vec k_r} \cdot \macro{\vec Y}}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2" y="1827198"/>
            <a:ext cx="7034756" cy="479959"/>
          </a:xfrm>
          <a:prstGeom prst="rect">
            <a:avLst/>
          </a:prstGeom>
        </p:spPr>
      </p:pic>
      <p:pic>
        <p:nvPicPr>
          <p:cNvPr id="5" name="Image 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(\mat K(\macro{\vec k_r}) - \tim{\omega_r^2} \hsp \mat M \Big) \micro{\vect u_r} = \vect 0&#10;\end{align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02" y="4722906"/>
            <a:ext cx="2578096" cy="479961"/>
          </a:xfrm>
          <a:prstGeom prst="rect">
            <a:avLst/>
          </a:prstGeom>
        </p:spPr>
      </p:pic>
      <p:pic>
        <p:nvPicPr>
          <p:cNvPr id="145" name="Image 1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t K(\macro{\vec k_r}) = &#10;\mat K^0 &#10;+ \sum\limits_i^D \macro{k_{r,i}} \hsp \mat K^i&#10;+ \sum\limits_{(i,j)}^{D^2} \macro{k_{r,i}} \hsp \macro{k_{r,j}} \hsp \mat K^{ij}&#10;\end{align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5" y="4523055"/>
            <a:ext cx="4676688" cy="879661"/>
          </a:xfrm>
          <a:prstGeom prst="rect">
            <a:avLst/>
          </a:prstGeom>
        </p:spPr>
      </p:pic>
      <p:pic>
        <p:nvPicPr>
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widetilde{\vec u}_r(\vec y)} = \mat N(\micro{\vec y}) \cdot \micro{\vect u_r}&#10;\end{align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15" y="4149776"/>
            <a:ext cx="1987820" cy="295361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531247" y="4765505"/>
            <a:ext cx="789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 smtClean="0">
                <a:sym typeface="Wingdings" panose="05000000000000000000" pitchFamily="2" charset="2"/>
              </a:rPr>
              <a:t>where</a:t>
            </a:r>
            <a:endParaRPr lang="en-US" i="1" dirty="0"/>
          </a:p>
        </p:txBody>
      </p:sp>
      <p:pic>
        <p:nvPicPr>
          <p:cNvPr id="152" name="Image 15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im{\omega_r^2}&#10;\end{align*}&#10;&#10;\end{document}&#10;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96" y="5996509"/>
            <a:ext cx="253409" cy="301781"/>
          </a:xfrm>
          <a:prstGeom prst="rect">
            <a:avLst/>
          </a:prstGeom>
        </p:spPr>
      </p:pic>
      <p:pic>
        <p:nvPicPr>
          <p:cNvPr id="154" name="Image 1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}&#10;\end{align*}&#10;&#10;\end{document}&#10;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69" y="6036939"/>
            <a:ext cx="248857" cy="252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6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smtClean="0"/>
              <a:t>Bloch </a:t>
            </a:r>
            <a:r>
              <a:rPr lang="fr-FR" dirty="0" err="1" smtClean="0"/>
              <a:t>Wave</a:t>
            </a:r>
            <a:r>
              <a:rPr lang="fr-FR" dirty="0" smtClean="0"/>
              <a:t> Spectrum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6497479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Dispersion </a:t>
            </a:r>
            <a:r>
              <a:rPr lang="fr-FR" sz="1800" b="1" dirty="0" err="1" smtClean="0">
                <a:sym typeface="Wingdings" panose="05000000000000000000" pitchFamily="2" charset="2"/>
              </a:rPr>
              <a:t>curves</a:t>
            </a:r>
            <a:r>
              <a:rPr lang="fr-FR" sz="1800" b="1" dirty="0">
                <a:sym typeface="Wingdings" panose="05000000000000000000" pitchFamily="2" charset="2"/>
              </a:rPr>
              <a:t> </a:t>
            </a:r>
            <a:r>
              <a:rPr lang="fr-FR" sz="1800" b="1" dirty="0" smtClean="0">
                <a:sym typeface="Wingdings" panose="05000000000000000000" pitchFamily="2" charset="2"/>
              </a:rPr>
              <a:t>(or </a:t>
            </a:r>
            <a:r>
              <a:rPr lang="fr-FR" sz="1800" b="1" i="1" dirty="0" err="1" smtClean="0">
                <a:sym typeface="Wingdings" panose="05000000000000000000" pitchFamily="2" charset="2"/>
              </a:rPr>
              <a:t>hypersurfaces</a:t>
            </a:r>
            <a:r>
              <a:rPr lang="fr-FR" sz="1800" b="1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In practice: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err="1" smtClean="0">
                <a:sym typeface="Wingdings" panose="05000000000000000000" pitchFamily="2" charset="2"/>
              </a:rPr>
              <a:t>Define</a:t>
            </a:r>
            <a:r>
              <a:rPr lang="fr-FR" sz="1800" dirty="0" smtClean="0">
                <a:sym typeface="Wingdings" panose="05000000000000000000" pitchFamily="2" charset="2"/>
              </a:rPr>
              <a:t> the unit </a:t>
            </a:r>
            <a:r>
              <a:rPr lang="fr-FR" sz="1800" dirty="0" err="1" smtClean="0">
                <a:sym typeface="Wingdings" panose="05000000000000000000" pitchFamily="2" charset="2"/>
              </a:rPr>
              <a:t>cell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(phase </a:t>
            </a:r>
            <a:r>
              <a:rPr lang="fr-FR" sz="1800" dirty="0" err="1" smtClean="0">
                <a:sym typeface="Wingdings" panose="05000000000000000000" pitchFamily="2" charset="2"/>
              </a:rPr>
              <a:t>properties</a:t>
            </a:r>
            <a:r>
              <a:rPr lang="fr-FR" sz="1800" dirty="0" smtClean="0">
                <a:sym typeface="Wingdings" panose="05000000000000000000" pitchFamily="2" charset="2"/>
              </a:rPr>
              <a:t> &amp; distribution)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err="1" smtClean="0">
                <a:sym typeface="Wingdings" panose="05000000000000000000" pitchFamily="2" charset="2"/>
              </a:rPr>
              <a:t>Build</a:t>
            </a:r>
            <a:r>
              <a:rPr lang="fr-FR" sz="1800" dirty="0" smtClean="0">
                <a:sym typeface="Wingdings" panose="05000000000000000000" pitchFamily="2" charset="2"/>
              </a:rPr>
              <a:t> the </a:t>
            </a:r>
            <a:r>
              <a:rPr lang="fr-FR" sz="1800" dirty="0" err="1" smtClean="0">
                <a:sym typeface="Wingdings" panose="05000000000000000000" pitchFamily="2" charset="2"/>
              </a:rPr>
              <a:t>sytem</a:t>
            </a:r>
            <a:r>
              <a:rPr lang="fr-FR" sz="1800" dirty="0" smtClean="0">
                <a:sym typeface="Wingdings" panose="05000000000000000000" pitchFamily="2" charset="2"/>
              </a:rPr>
              <a:t> matrices K0, K1, K2, 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smtClean="0">
                <a:sym typeface="Wingdings" panose="05000000000000000000" pitchFamily="2" charset="2"/>
              </a:rPr>
              <a:t>For </a:t>
            </a:r>
            <a:r>
              <a:rPr lang="fr-FR" sz="1800" dirty="0" err="1" smtClean="0">
                <a:sym typeface="Wingdings" panose="05000000000000000000" pitchFamily="2" charset="2"/>
              </a:rPr>
              <a:t>kr</a:t>
            </a:r>
            <a:r>
              <a:rPr lang="fr-FR" sz="1800" dirty="0" smtClean="0">
                <a:sym typeface="Wingdings" panose="05000000000000000000" pitchFamily="2" charset="2"/>
              </a:rPr>
              <a:t> in [</a:t>
            </a:r>
            <a:r>
              <a:rPr lang="fr-FR" sz="1800" dirty="0" err="1" smtClean="0">
                <a:sym typeface="Wingdings" panose="05000000000000000000" pitchFamily="2" charset="2"/>
              </a:rPr>
              <a:t>kmin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… </a:t>
            </a:r>
            <a:r>
              <a:rPr lang="fr-FR" sz="1800" dirty="0" err="1" smtClean="0">
                <a:sym typeface="Wingdings" panose="05000000000000000000" pitchFamily="2" charset="2"/>
              </a:rPr>
              <a:t>kmax</a:t>
            </a:r>
            <a:r>
              <a:rPr lang="fr-FR" sz="1800" dirty="0" smtClean="0">
                <a:sym typeface="Wingdings" panose="05000000000000000000" pitchFamily="2" charset="2"/>
              </a:rPr>
              <a:t>] </a:t>
            </a:r>
            <a:r>
              <a:rPr lang="fr-FR" sz="1800" dirty="0" err="1" smtClean="0">
                <a:sym typeface="Wingdings" panose="05000000000000000000" pitchFamily="2" charset="2"/>
              </a:rPr>
              <a:t>extract</a:t>
            </a:r>
            <a:r>
              <a:rPr lang="fr-FR" sz="1800" dirty="0" smtClean="0">
                <a:sym typeface="Wingdings" panose="05000000000000000000" pitchFamily="2" charset="2"/>
              </a:rPr>
              <a:t> the R </a:t>
            </a:r>
            <a:r>
              <a:rPr lang="fr-FR" sz="1800" dirty="0" err="1" smtClean="0">
                <a:sym typeface="Wingdings" panose="05000000000000000000" pitchFamily="2" charset="2"/>
              </a:rPr>
              <a:t>smallest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eigenvalues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omegar</a:t>
            </a:r>
            <a:endParaRPr lang="fr-FR" sz="1800" dirty="0" smtClean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fr-FR" sz="18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High </a:t>
            </a:r>
            <a:r>
              <a:rPr lang="fr-FR" sz="1800" b="1" dirty="0" err="1" smtClean="0">
                <a:sym typeface="Wingdings" panose="05000000000000000000" pitchFamily="2" charset="2"/>
              </a:rPr>
              <a:t>computing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cost</a:t>
            </a:r>
            <a:r>
              <a:rPr lang="fr-FR" sz="1800" b="1" dirty="0" smtClean="0">
                <a:sym typeface="Wingdings" panose="05000000000000000000" pitchFamily="2" charset="2"/>
              </a:rPr>
              <a:t> 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Looks </a:t>
            </a:r>
            <a:r>
              <a:rPr lang="fr-FR" sz="1800" b="1" dirty="0" err="1" smtClean="0">
                <a:sym typeface="Wingdings" panose="05000000000000000000" pitchFamily="2" charset="2"/>
              </a:rPr>
              <a:t>like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low-order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curves</a:t>
            </a:r>
            <a:r>
              <a:rPr lang="fr-FR" sz="1800" b="1" dirty="0" smtClean="0">
                <a:sym typeface="Wingdings" panose="05000000000000000000" pitchFamily="2" charset="2"/>
              </a:rPr>
              <a:t>…</a:t>
            </a:r>
            <a:endParaRPr lang="fr-FR" sz="1800" b="1" dirty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fr-FR" sz="1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g\{&#10;\vec \xi_r = \begin{bmatrix} \macro{\vec k_r} \\ \tim{\omega_r} \end{bmatrix} \in \mathbb C^{D+1} \text{ s.t. }&#10;\Big(\mat K(\macro{\vec k_r}) - \tim{\omega_r^2} \hsp \mat M \Big) \micro{\vect u_r} = \vect 0&#10;\Bigg\}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1" y="1339395"/>
            <a:ext cx="5544653" cy="799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617" y="790779"/>
            <a:ext cx="5088534" cy="5450509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146632" y="655798"/>
            <a:ext cx="906129" cy="1116946"/>
            <a:chOff x="7573510" y="3411777"/>
            <a:chExt cx="979514" cy="1207404"/>
          </a:xfrm>
        </p:grpSpPr>
        <p:grpSp>
          <p:nvGrpSpPr>
            <p:cNvPr id="5" name="Groupe 4"/>
            <p:cNvGrpSpPr/>
            <p:nvPr/>
          </p:nvGrpSpPr>
          <p:grpSpPr>
            <a:xfrm>
              <a:off x="7573510" y="3639668"/>
              <a:ext cx="979514" cy="979513"/>
              <a:chOff x="1369619" y="2671865"/>
              <a:chExt cx="4322968" cy="4322965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8" y="411285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10609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20" y="2671865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19" y="4112854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75263" y="5553841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04965" y="5553840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5553838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0609" y="4112858"/>
                <a:ext cx="1440989" cy="144098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194" y="3411777"/>
              <a:ext cx="756872" cy="174106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/>
            <p:nvPr/>
          </p:nvCxnSpPr>
          <p:spPr>
            <a:xfrm>
              <a:off x="7573510" y="3639668"/>
              <a:ext cx="97951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94" y="3957235"/>
            <a:ext cx="691559" cy="70500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61" y="4854629"/>
            <a:ext cx="691681" cy="7051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3" name="Ellipse 22"/>
          <p:cNvSpPr/>
          <p:nvPr/>
        </p:nvSpPr>
        <p:spPr>
          <a:xfrm>
            <a:off x="8740883" y="5157530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751393" y="4616247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11599697" y="4287798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11615462" y="2703364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731" y="4335468"/>
            <a:ext cx="694077" cy="70757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911" y="2754985"/>
            <a:ext cx="694077" cy="70757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9" name="Ellipse 28"/>
          <p:cNvSpPr/>
          <p:nvPr/>
        </p:nvSpPr>
        <p:spPr>
          <a:xfrm>
            <a:off x="9479234" y="2072743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60" y="2128435"/>
            <a:ext cx="693612" cy="70709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21" y="1415407"/>
            <a:ext cx="691559" cy="705006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2" name="Ellipse 31"/>
          <p:cNvSpPr/>
          <p:nvPr/>
        </p:nvSpPr>
        <p:spPr>
          <a:xfrm>
            <a:off x="7607767" y="1672569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52" y="795143"/>
            <a:ext cx="5321303" cy="54158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smtClean="0"/>
              <a:t>Model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6497479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Find</a:t>
            </a:r>
            <a:r>
              <a:rPr lang="fr-FR" sz="1800" b="1" dirty="0" smtClean="0">
                <a:sym typeface="Wingdings" panose="05000000000000000000" pitchFamily="2" charset="2"/>
              </a:rPr>
              <a:t> a </a:t>
            </a:r>
            <a:r>
              <a:rPr lang="fr-FR" sz="1800" b="1" i="1" dirty="0" err="1" smtClean="0">
                <a:sym typeface="Wingdings" panose="05000000000000000000" pitchFamily="2" charset="2"/>
              </a:rPr>
              <a:t>small</a:t>
            </a:r>
            <a:r>
              <a:rPr lang="fr-FR" sz="1800" b="1" dirty="0" smtClean="0">
                <a:sym typeface="Wingdings" panose="05000000000000000000" pitchFamily="2" charset="2"/>
              </a:rPr>
              <a:t> basis of </a:t>
            </a:r>
            <a:r>
              <a:rPr lang="fr-FR" sz="1800" b="1" dirty="0" err="1" smtClean="0">
                <a:sym typeface="Wingdings" panose="05000000000000000000" pitchFamily="2" charset="2"/>
              </a:rPr>
              <a:t>vectors</a:t>
            </a:r>
            <a:r>
              <a:rPr lang="fr-FR" sz="1800" b="1" dirty="0" smtClean="0">
                <a:sym typeface="Wingdings" panose="05000000000000000000" pitchFamily="2" charset="2"/>
              </a:rPr>
              <a:t>                         </a:t>
            </a:r>
            <a:r>
              <a:rPr lang="fr-FR" sz="1800" b="1" dirty="0" err="1" smtClean="0">
                <a:sym typeface="Wingdings" panose="05000000000000000000" pitchFamily="2" charset="2"/>
              </a:rPr>
              <a:t>such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that</a:t>
            </a: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800" b="1" dirty="0" err="1" smtClean="0">
                <a:sym typeface="Wingdings" panose="05000000000000000000" pitchFamily="2" charset="2"/>
              </a:rPr>
              <a:t>approximates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i="1" dirty="0" err="1" smtClean="0">
                <a:sym typeface="Wingdings" panose="05000000000000000000" pitchFamily="2" charset="2"/>
              </a:rPr>
              <a:t>well</a:t>
            </a:r>
            <a:r>
              <a:rPr lang="fr-FR" sz="1800" b="1" dirty="0" smtClean="0">
                <a:sym typeface="Wingdings" panose="05000000000000000000" pitchFamily="2" charset="2"/>
              </a:rPr>
              <a:t> the dispersion </a:t>
            </a:r>
            <a:r>
              <a:rPr lang="fr-FR" sz="1800" b="1" dirty="0" err="1" smtClean="0">
                <a:sym typeface="Wingdings" panose="05000000000000000000" pitchFamily="2" charset="2"/>
              </a:rPr>
              <a:t>curves</a:t>
            </a: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Coarsening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approach</a:t>
            </a:r>
            <a:r>
              <a:rPr lang="fr-FR" sz="1800" b="1" dirty="0" smtClean="0">
                <a:sym typeface="Wingdings" panose="05000000000000000000" pitchFamily="2" charset="2"/>
              </a:rPr>
              <a:t> 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fr-FR" sz="1800" dirty="0" err="1" smtClean="0">
                <a:sym typeface="Wingdings" panose="05000000000000000000" pitchFamily="2" charset="2"/>
              </a:rPr>
              <a:t>compute</a:t>
            </a:r>
            <a:r>
              <a:rPr lang="fr-FR" sz="1800" dirty="0" smtClean="0">
                <a:sym typeface="Wingdings" panose="05000000000000000000" pitchFamily="2" charset="2"/>
              </a:rPr>
              <a:t> for a </a:t>
            </a:r>
            <a:r>
              <a:rPr lang="fr-FR" sz="1800" b="1" u="sng" dirty="0" err="1" smtClean="0">
                <a:solidFill>
                  <a:srgbClr val="FFCC00"/>
                </a:solidFill>
                <a:sym typeface="Wingdings" panose="05000000000000000000" pitchFamily="2" charset="2"/>
              </a:rPr>
              <a:t>coarse</a:t>
            </a:r>
            <a:r>
              <a:rPr lang="fr-FR" sz="1800" b="1" u="sng" dirty="0" smtClean="0">
                <a:solidFill>
                  <a:srgbClr val="FFCC00"/>
                </a:solidFill>
                <a:sym typeface="Wingdings" panose="05000000000000000000" pitchFamily="2" charset="2"/>
              </a:rPr>
              <a:t> set</a:t>
            </a:r>
            <a:r>
              <a:rPr lang="fr-FR" sz="1800" dirty="0" smtClean="0">
                <a:sym typeface="Wingdings" panose="05000000000000000000" pitchFamily="2" charset="2"/>
              </a:rPr>
              <a:t> of </a:t>
            </a:r>
            <a:r>
              <a:rPr lang="fr-FR" sz="1800" dirty="0" err="1" smtClean="0">
                <a:sym typeface="Wingdings" panose="05000000000000000000" pitchFamily="2" charset="2"/>
              </a:rPr>
              <a:t>wavenumbers</a:t>
            </a:r>
            <a:endParaRPr lang="fr-FR" sz="1800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fr-FR" sz="1800" dirty="0" err="1" smtClean="0">
                <a:sym typeface="Wingdings" panose="05000000000000000000" pitchFamily="2" charset="2"/>
              </a:rPr>
              <a:t>keep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only</a:t>
            </a:r>
            <a:r>
              <a:rPr lang="fr-FR" sz="1800" dirty="0" smtClean="0">
                <a:sym typeface="Wingdings" panose="05000000000000000000" pitchFamily="2" charset="2"/>
              </a:rPr>
              <a:t> the </a:t>
            </a:r>
            <a:r>
              <a:rPr lang="fr-FR" sz="1800" b="1" dirty="0" smtClean="0">
                <a:sym typeface="Wingdings" panose="05000000000000000000" pitchFamily="2" charset="2"/>
              </a:rPr>
              <a:t>R </a:t>
            </a:r>
            <a:r>
              <a:rPr lang="fr-FR" sz="1800" b="1" dirty="0" err="1" smtClean="0">
                <a:sym typeface="Wingdings" panose="05000000000000000000" pitchFamily="2" charset="2"/>
              </a:rPr>
              <a:t>most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significant</a:t>
            </a:r>
            <a:r>
              <a:rPr lang="fr-FR" sz="1800" dirty="0" smtClean="0">
                <a:sym typeface="Wingdings" panose="05000000000000000000" pitchFamily="2" charset="2"/>
              </a:rPr>
              <a:t> (</a:t>
            </a:r>
            <a:r>
              <a:rPr lang="fr-FR" sz="1800" b="1" i="1" u="sng" dirty="0" smtClean="0">
                <a:sym typeface="Wingdings" panose="05000000000000000000" pitchFamily="2" charset="2"/>
              </a:rPr>
              <a:t>M</a:t>
            </a:r>
            <a:r>
              <a:rPr lang="fr-FR" sz="1800" b="1" u="sng" dirty="0" smtClean="0">
                <a:sym typeface="Wingdings" panose="05000000000000000000" pitchFamily="2" charset="2"/>
              </a:rPr>
              <a:t>-</a:t>
            </a:r>
            <a:r>
              <a:rPr lang="fr-FR" sz="1800" b="1" u="sng" dirty="0" err="1" smtClean="0">
                <a:sym typeface="Wingdings" panose="05000000000000000000" pitchFamily="2" charset="2"/>
              </a:rPr>
              <a:t>norm</a:t>
            </a:r>
            <a:r>
              <a:rPr lang="fr-FR" sz="1800" dirty="0" smtClean="0">
                <a:sym typeface="Wingdings" panose="05000000000000000000" pitchFamily="2" charset="2"/>
              </a:rPr>
              <a:t>) </a:t>
            </a:r>
            <a:r>
              <a:rPr lang="fr-FR" sz="1800" dirty="0" err="1" smtClean="0">
                <a:sym typeface="Wingdings" panose="05000000000000000000" pitchFamily="2" charset="2"/>
              </a:rPr>
              <a:t>eigenvectors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fr-FR" sz="1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45" name="Image 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Bigg\{&#10;\widehat{\vec \xi_r} = \begin{bmatrix} \macro{\widehat{\vec k}_r} \\ \tim{\widehat{\omega}_r} \end{bmatrix} \in \mathbb C^{D+1} \text{ s.t. }&#10;\Big(\widehat{\mat K}(\macro{\widehat{\vec k}_r}) - \tim{\widehat{\omega}_r^2} \hsp \widehat{\mat M} \Big) \micro{\widehat{\vect u}_r} = \vect 0&#10;\Bigg\}&#10;\\&amp; \qquad\qquad \text{with} \quad&#10;\widehat{\mat K}(\macro{\widehat{\vec k}_r}) = \micro{\herm{\mat Q}} \cdot \mat K(\macro{\widehat{\vec k}_r}) \cdot \micro{\mat Q} &#10;\\&amp; \qquad\qquad \text{and} \quad&#10;\widehat{\mat M} = \micro{\herm{\mat Q}} \cdot \mat M \cdot \micro{\mat Q} 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3" y="1261759"/>
            <a:ext cx="5544656" cy="1691903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146632" y="655798"/>
            <a:ext cx="906129" cy="1116946"/>
            <a:chOff x="7573510" y="3411777"/>
            <a:chExt cx="979514" cy="1207404"/>
          </a:xfrm>
        </p:grpSpPr>
        <p:grpSp>
          <p:nvGrpSpPr>
            <p:cNvPr id="5" name="Groupe 4"/>
            <p:cNvGrpSpPr/>
            <p:nvPr/>
          </p:nvGrpSpPr>
          <p:grpSpPr>
            <a:xfrm>
              <a:off x="7573510" y="3639668"/>
              <a:ext cx="979514" cy="979513"/>
              <a:chOff x="1369619" y="2671865"/>
              <a:chExt cx="4322968" cy="4322965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8" y="411285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10609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20" y="2671865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19" y="4112854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75263" y="5553841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04965" y="5553840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5553838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0609" y="4112858"/>
                <a:ext cx="1440989" cy="144098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194" y="3411777"/>
              <a:ext cx="756872" cy="174106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/>
            <p:nvPr/>
          </p:nvCxnSpPr>
          <p:spPr>
            <a:xfrm>
              <a:off x="7573510" y="3639668"/>
              <a:ext cx="97951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Image 4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mat Q = \begin{bmatrix} \vect q_1 \; \ldots \; \vect q_R \end{bmatrix}}&#10;\end{align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49" y="896096"/>
            <a:ext cx="1799659" cy="319439"/>
          </a:xfrm>
          <a:prstGeom prst="rect">
            <a:avLst/>
          </a:prstGeom>
        </p:spPr>
      </p:pic>
      <p:cxnSp>
        <p:nvCxnSpPr>
          <p:cNvPr id="54" name="Connecteur droit 53"/>
          <p:cNvCxnSpPr/>
          <p:nvPr/>
        </p:nvCxnSpPr>
        <p:spPr>
          <a:xfrm>
            <a:off x="7366958" y="1095555"/>
            <a:ext cx="0" cy="4554747"/>
          </a:xfrm>
          <a:prstGeom prst="line">
            <a:avLst/>
          </a:prstGeom>
          <a:ln w="28575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9624204" y="1095555"/>
            <a:ext cx="0" cy="4554747"/>
          </a:xfrm>
          <a:prstGeom prst="line">
            <a:avLst/>
          </a:prstGeom>
          <a:ln w="28575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11849818" y="1095555"/>
            <a:ext cx="0" cy="4554747"/>
          </a:xfrm>
          <a:prstGeom prst="line">
            <a:avLst/>
          </a:prstGeom>
          <a:ln w="28575">
            <a:solidFill>
              <a:srgbClr val="FF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87" y="4641012"/>
            <a:ext cx="1929099" cy="1768340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95" y="5448058"/>
            <a:ext cx="780994" cy="745708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57" y="4624160"/>
            <a:ext cx="780994" cy="745708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25" y="5448058"/>
            <a:ext cx="780994" cy="745708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05" y="4624160"/>
            <a:ext cx="780994" cy="745708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92" y="5448058"/>
            <a:ext cx="780994" cy="745708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53" y="4624160"/>
            <a:ext cx="780994" cy="745708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59" y="5448058"/>
            <a:ext cx="780994" cy="745708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01" y="4624160"/>
            <a:ext cx="780994" cy="745708"/>
          </a:xfrm>
          <a:prstGeom prst="rect">
            <a:avLst/>
          </a:prstGeom>
        </p:spPr>
      </p:pic>
      <p:pic>
        <p:nvPicPr>
          <p:cNvPr id="92" name="Image 9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26" y="5448058"/>
            <a:ext cx="780994" cy="745708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9" y="4624160"/>
            <a:ext cx="780994" cy="7457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6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u="sng" dirty="0" err="1" smtClean="0"/>
              <a:t>Diameter</a:t>
            </a:r>
            <a:r>
              <a:rPr lang="fr-FR" dirty="0" smtClean="0"/>
              <a:t> of the inclusion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376343" y="881636"/>
            <a:ext cx="5409597" cy="5345955"/>
            <a:chOff x="569774" y="967154"/>
            <a:chExt cx="5154018" cy="5093383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74" y="967154"/>
              <a:ext cx="5154018" cy="5093383"/>
            </a:xfrm>
            <a:prstGeom prst="rect">
              <a:avLst/>
            </a:prstGeom>
          </p:spPr>
        </p:pic>
        <p:pic>
          <p:nvPicPr>
            <p:cNvPr id="20" name="Image 1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&#10;\end{align*}&#10;&#10;\end{document}&#10;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063" y="3943412"/>
              <a:ext cx="701083" cy="479118"/>
            </a:xfrm>
            <a:prstGeom prst="rect">
              <a:avLst/>
            </a:prstGeom>
          </p:spPr>
        </p:pic>
      </p:grpSp>
      <p:grpSp>
        <p:nvGrpSpPr>
          <p:cNvPr id="24" name="Groupe 23"/>
          <p:cNvGrpSpPr/>
          <p:nvPr/>
        </p:nvGrpSpPr>
        <p:grpSpPr>
          <a:xfrm>
            <a:off x="6266587" y="881636"/>
            <a:ext cx="5409597" cy="5345955"/>
            <a:chOff x="6354511" y="967154"/>
            <a:chExt cx="5154018" cy="509338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511" y="967154"/>
              <a:ext cx="5154018" cy="5093383"/>
            </a:xfrm>
            <a:prstGeom prst="rect">
              <a:avLst/>
            </a:prstGeom>
          </p:spPr>
        </p:pic>
        <p:pic>
          <p:nvPicPr>
  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0&#10;\end{align*}&#10;&#10;\end{document}&#10;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332" y="3943412"/>
              <a:ext cx="806556" cy="47911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8915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u="sng" dirty="0" smtClean="0"/>
              <a:t>Shape</a:t>
            </a:r>
            <a:r>
              <a:rPr lang="fr-FR" dirty="0" smtClean="0"/>
              <a:t> of the inclusion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3" y="881636"/>
            <a:ext cx="5409597" cy="5345954"/>
          </a:xfrm>
          <a:prstGeom prst="rect">
            <a:avLst/>
          </a:prstGeom>
        </p:spPr>
      </p:pic>
      <p:pic>
        <p:nvPicPr>
          <p:cNvPr id="20" name="Image 1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99" y="4005481"/>
            <a:ext cx="735849" cy="50287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87" y="881636"/>
            <a:ext cx="5409597" cy="5345954"/>
          </a:xfrm>
          <a:prstGeom prst="rect">
            <a:avLst/>
          </a:prstGeom>
        </p:spPr>
      </p:pic>
      <p:pic>
        <p:nvPicPr>
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0&#10;\end{align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50" y="4005481"/>
            <a:ext cx="846552" cy="502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73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Two-scale</a:t>
            </a:r>
            <a:r>
              <a:rPr lang="fr-FR" dirty="0" smtClean="0"/>
              <a:t> media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9167" y="647655"/>
            <a:ext cx="12016056" cy="6137606"/>
          </a:xfrm>
        </p:spPr>
        <p:txBody>
          <a:bodyPr numCol="2" spcCol="720000"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Governing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 of motion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Scale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separation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unit 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ym typeface="Wingdings" panose="05000000000000000000" pitchFamily="2" charset="2"/>
              </a:rPr>
              <a:t> / </a:t>
            </a: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grid</a:t>
            </a:r>
            <a:endParaRPr lang="fr-FR" sz="1800" dirty="0" smtClean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Assuming</a:t>
            </a:r>
            <a:r>
              <a:rPr lang="fr-FR" sz="1800" b="1" dirty="0" smtClean="0">
                <a:sym typeface="Wingdings" panose="05000000000000000000" pitchFamily="2" charset="2"/>
              </a:rPr>
              <a:t> a </a:t>
            </a:r>
            <a:r>
              <a:rPr lang="fr-FR" sz="1800" b="1" i="1" dirty="0" err="1" smtClean="0">
                <a:sym typeface="Wingdings" panose="05000000000000000000" pitchFamily="2" charset="2"/>
              </a:rPr>
              <a:t>separable</a:t>
            </a:r>
            <a:r>
              <a:rPr lang="fr-FR" sz="1800" b="1" dirty="0" smtClean="0">
                <a:sym typeface="Wingdings" panose="05000000000000000000" pitchFamily="2" charset="2"/>
              </a:rPr>
              <a:t> solution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Bloch </a:t>
            </a:r>
            <a:r>
              <a:rPr lang="fr-FR" sz="1800" b="1" dirty="0" err="1" smtClean="0">
                <a:sym typeface="Wingdings" panose="05000000000000000000" pitchFamily="2" charset="2"/>
              </a:rPr>
              <a:t>Wave</a:t>
            </a:r>
            <a:r>
              <a:rPr lang="fr-FR" sz="1800" b="1" dirty="0" smtClean="0">
                <a:sym typeface="Wingdings" panose="05000000000000000000" pitchFamily="2" charset="2"/>
              </a:rPr>
              <a:t> Basis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i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plane </a:t>
            </a:r>
            <a:r>
              <a:rPr lang="fr-FR" sz="1800" i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wave</a:t>
            </a:r>
            <a:r>
              <a:rPr lang="fr-FR" sz="1800" i="1" dirty="0" smtClean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fr-FR" sz="1800" i="1" u="sng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1800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Micro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18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corrector</a:t>
            </a:r>
            <a:endParaRPr lang="fr-FR" sz="18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Gradient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7573974" y="778281"/>
            <a:ext cx="2722052" cy="2722516"/>
            <a:chOff x="6151381" y="1411724"/>
            <a:chExt cx="3249982" cy="3250535"/>
          </a:xfrm>
        </p:grpSpPr>
        <p:grpSp>
          <p:nvGrpSpPr>
            <p:cNvPr id="52" name="Groupe 51"/>
            <p:cNvGrpSpPr/>
            <p:nvPr/>
          </p:nvGrpSpPr>
          <p:grpSpPr>
            <a:xfrm>
              <a:off x="6197156" y="1456944"/>
              <a:ext cx="3158432" cy="3161639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593" y="3632812"/>
              <a:ext cx="260222" cy="250415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33" y="3051929"/>
              <a:ext cx="176279" cy="237983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6151381" y="1411724"/>
              <a:ext cx="91166" cy="325053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6783144" y="1411724"/>
              <a:ext cx="91166" cy="325053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7414907" y="1411724"/>
              <a:ext cx="91166" cy="325053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8046670" y="1411724"/>
              <a:ext cx="91166" cy="325053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8678433" y="1411724"/>
              <a:ext cx="91166" cy="325053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9310197" y="1411724"/>
              <a:ext cx="91166" cy="325053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Image 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(\vec u^*) : \ten[4] C : \ten[2] \varepsilon(\vec u) \diff \vec x + \int\limits_\Omega \rho \, \vec u^* \cdot \ddot{\vec u} \diff \vec x = 0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05" y="1120609"/>
            <a:ext cx="4594746" cy="764085"/>
          </a:xfrm>
          <a:prstGeom prst="rect">
            <a:avLst/>
          </a:prstGeom>
        </p:spPr>
      </p:pic>
      <p:pic>
        <p:nvPicPr>
          <p:cNvPr id="4" name="Image 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quad , \quad&#10;\Omega = \macro{\Omega_Y} \otimes \micro{\Omega_y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77" y="2321940"/>
            <a:ext cx="3447577" cy="29536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1345522" y="5065794"/>
            <a:ext cx="3504383" cy="837348"/>
            <a:chOff x="1345522" y="5065794"/>
            <a:chExt cx="3504383" cy="837348"/>
          </a:xfrm>
        </p:grpSpPr>
        <p:sp>
          <p:nvSpPr>
            <p:cNvPr id="137" name="Espace réservé du contenu 2 5 1 2 2"/>
            <p:cNvSpPr txBox="1">
              <a:spLocks/>
            </p:cNvSpPr>
            <p:nvPr/>
          </p:nvSpPr>
          <p:spPr>
            <a:xfrm>
              <a:off x="3661396" y="5471526"/>
              <a:ext cx="1188509" cy="431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0000FF"/>
                  </a:solidFill>
                </a:rPr>
                <a:t>wavenumber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38" name="Espace réservé du contenu 2 5 1 1 3"/>
            <p:cNvSpPr txBox="1">
              <a:spLocks/>
            </p:cNvSpPr>
            <p:nvPr/>
          </p:nvSpPr>
          <p:spPr>
            <a:xfrm>
              <a:off x="3184872" y="5065794"/>
              <a:ext cx="1010612" cy="310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chemeClr val="accent6">
                      <a:lumMod val="75000"/>
                    </a:schemeClr>
                  </a:solidFill>
                </a:rPr>
                <a:t>pulsation</a:t>
              </a:r>
              <a:endParaRPr lang="fr-FR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7" name="Image 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_r \cdot t} - \macro{\vec k_r} \cdot \macro{\vec Y})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522" y="5312609"/>
              <a:ext cx="3185063" cy="317833"/>
            </a:xfrm>
            <a:prstGeom prst="rect">
              <a:avLst/>
            </a:prstGeom>
          </p:spPr>
        </p:pic>
      </p:grpSp>
      <p:pic>
        <p:nvPicPr>
          <p:cNvPr id="5" name="Image 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4] C = \ten[4] C(\micro{\vec y})&#10;\quad , \quad&#10;\rho = \rho(\micro{\vec y})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47" y="2743359"/>
            <a:ext cx="2647897" cy="40291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1343335" y="3646209"/>
            <a:ext cx="4285378" cy="797100"/>
            <a:chOff x="1343335" y="3646209"/>
            <a:chExt cx="4285378" cy="797100"/>
          </a:xfrm>
        </p:grpSpPr>
        <p:grpSp>
          <p:nvGrpSpPr>
            <p:cNvPr id="22" name="Groupe 21"/>
            <p:cNvGrpSpPr/>
            <p:nvPr/>
          </p:nvGrpSpPr>
          <p:grpSpPr>
            <a:xfrm>
              <a:off x="1343335" y="3646209"/>
              <a:ext cx="1340192" cy="797100"/>
              <a:chOff x="1106236" y="4066437"/>
              <a:chExt cx="1477844" cy="878969"/>
            </a:xfrm>
          </p:grpSpPr>
          <p:sp>
            <p:nvSpPr>
              <p:cNvPr id="132" name="Espace réservé du contenu 2 5 1 1 1"/>
              <p:cNvSpPr txBox="1">
                <a:spLocks/>
              </p:cNvSpPr>
              <p:nvPr/>
            </p:nvSpPr>
            <p:spPr>
              <a:xfrm>
                <a:off x="1464200" y="4652829"/>
                <a:ext cx="836362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FF0000"/>
                    </a:solidFill>
                  </a:rPr>
                  <a:t>micro</a:t>
                </a:r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3" name="Espace réservé du contenu 2 5 1 2 1 1 1"/>
              <p:cNvSpPr txBox="1">
                <a:spLocks/>
              </p:cNvSpPr>
              <p:nvPr/>
            </p:nvSpPr>
            <p:spPr>
              <a:xfrm>
                <a:off x="1106236" y="4066437"/>
                <a:ext cx="861436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0000FF"/>
                    </a:solidFill>
                  </a:rPr>
                  <a:t>macro</a:t>
                </a:r>
                <a:endParaRPr lang="fr-FR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5" name="Espace réservé du contenu 2 5 1 2 1 1 2"/>
              <p:cNvSpPr txBox="1">
                <a:spLocks/>
              </p:cNvSpPr>
              <p:nvPr/>
            </p:nvSpPr>
            <p:spPr>
              <a:xfrm>
                <a:off x="1722643" y="4066437"/>
                <a:ext cx="861437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time</a:t>
                </a:r>
                <a:endParaRPr lang="fr-FR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31" name="Image 13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39" y="3822295"/>
              <a:ext cx="4283674" cy="561827"/>
            </a:xfrm>
            <a:prstGeom prst="rect">
              <a:avLst/>
            </a:prstGeom>
          </p:spPr>
        </p:pic>
      </p:grpSp>
      <p:pic>
        <p:nvPicPr>
          <p:cNvPr id="9" name="Image 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2" y="6060171"/>
            <a:ext cx="1370230" cy="295360"/>
          </a:xfrm>
          <a:prstGeom prst="rect">
            <a:avLst/>
          </a:prstGeom>
        </p:spPr>
      </p:pic>
      <p:pic>
        <p:nvPicPr>
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 \times \tim{\tau_r(t)}&#10;\end{align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59" y="3972704"/>
            <a:ext cx="5537064" cy="479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68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1205.84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&#10;\widetilde{\vec u}_r \big( \vec y + n_i \, \vec p_i \big)&#10;=\widetilde{\vec u}_r(\vec y)&#10;} &#10;\end{gather*}&#10;&#10;\end{document}&#10;"/>
  <p:tag name="IGUANATEXSIZE" val="20"/>
  <p:tag name="IGUANATEXCURSOR" val="583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471.6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forall \vec n \in \mathbb Z^D}&#10;\end{gather*}&#10;&#10;\end{document}&#10;"/>
  <p:tag name="IGUANATEXSIZE" val="20"/>
  <p:tag name="IGUANATEXCURSOR" val="58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69.703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im{\omega_r \in \mathbb C} &#10;\end{gather*}&#10;&#10;\end{document}&#10;"/>
  <p:tag name="IGUANATEXSIZE" val="20"/>
  <p:tag name="IGUANATEXCURSOR" val="582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452.193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_r \in \mathbb C^D}&#10;\end{gather*}&#10;&#10;\end{document}&#10;"/>
  <p:tag name="IGUANATEXSIZE" val="20"/>
  <p:tag name="IGUANATEXCURSOR" val="582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2.27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,\tim{t})} &#10;= \exp{ \imunit \tim{\omega_r \cdot t} - \imunit \macro{\vec k_r} \cdot \macro{\vec Y}}&#10;\end{gather*}&#10;&#10;\end{document}&#10;"/>
  <p:tag name="IGUANATEXSIZE" val="20"/>
  <p:tag name="IGUANATEXCURSOR" val="59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7.73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1}&#10;\end{gather*}&#10;&#10;\end{document}&#10;"/>
  <p:tag name="IGUANATEXSIZE" val="20"/>
  <p:tag name="IGUANATEXCURSOR" val="58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0.734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2}&#10;\end{gather*}&#10;&#10;\end{document}&#10;"/>
  <p:tag name="IGUANATEXSIZE" val="20"/>
  <p:tag name="IGUANATEXCURSOR" val="58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9554"/>
  <p:tag name="ORIGINALWIDTH" val="2453.69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+ \int\limits_\Omega \rho \, \vec u^* \cdot \ddot{\vec u} \diff \vec x &#10;= \mathcal P_e(\vec u^*) = 0&#10;\end{gather*}&#10;&#10;\end{document}&#10;"/>
  <p:tag name="IGUANATEXSIZE" val="20"/>
  <p:tag name="IGUANATEXCURSOR" val="598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809.52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widetilde{\vec u}_r(\vec y)} \times \macro{\Phi_r(\vec Y,\tim{t})}&#10;\end{gather*}&#10;&#10;\end{document}&#10;"/>
  <p:tag name="IGUANATEXSIZE" val="20"/>
  <p:tag name="IGUANATEXCURSOR" val="58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0.4462"/>
  <p:tag name="ORIGINALWIDTH" val="6330.70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micro{\int\limits_{\Omega_y}} &#10;\micro{\widetilde{\ten[2] \varepsilon}^*} : \ten[4] C : \micro{\widetilde{\ten[2] \varepsilon}}&#10;\, \micro{\diff \vec y} &#10;%&#10;\, + \, &#10;\imunit \macro{\vec k_r} \cdot \Bigg(\,\,&#10;\micro{\int\limits_{\Omega_y}} &#10;\micro{\widetilde{\vec u}^*} \cdot \ten[4] C : \micro{\widetilde{\ten[2] \varepsilon}}&#10;\, \micro{\diff \vec y} &#10;-&#10;\micro{\int\limits_{\Omega_y}} &#10;\micro{\widetilde{\ten[2] \varepsilon}^*} : \ten[4] C \cdot \micro{\widetilde{\vec u}}&#10;\, \micro{\diff \vec y}&#10;\Bigg)&#10;%&#10;%\\&amp;\qquad\qquad &#10;\, + \, &#10;\Big( \macro{\vec k_r} \otimes \macro{\vec k_r} \Big) :&#10;\,\,&#10;\micro{\int\limits_{\Omega_y}} &#10;\micro{\widetilde{\vec u}^*} \cdot \ten[4] C \cdot \micro{\widetilde{\vec u}}&#10;\, \micro{\diff \vec y}&#10;%&#10; \, - \, &#10;\tim{\omega_r^2} \,\,&#10;\micro{\int\limits_{\Omega_y}}&#10;\rho \, \micro{\widetilde{\vec u}^*} \cdot \micro{\widetilde{\vec u}}&#10;\, \micro{\diff \vec y}&#10;\, = \, 0&#10;\end{align*}&#10;&#10;\end{document}&#10;"/>
  <p:tag name="IGUANATEXSIZE" val="20"/>
  <p:tag name="IGUANATEXCURSOR" val="6388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2262.46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_r(\macro{\vec Y},\micro{\vec y},\tim{t})&#10;= \micro{\widetilde{\vec u}_r(\vec y)} \, \exp{ \imunit \tim{\omega_r \cdot t} - \imunit \macro{\vec k_r} \cdot \macro{\vec Y}}&#10;\end{gather*}&#10;&#10;\end{document}&#10;"/>
  <p:tag name="IGUANATEXSIZE" val="20"/>
  <p:tag name="IGUANATEXCURSOR" val="59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476.56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2] \nabla \hsp \vec u_r(\macro{\vec Y},\micro{\vec y},\tim{t})&#10;= \Big( &#10;\micro{\ten[2] \nabla \hsp \widetilde{\vec u}_r(\vec y)} &#10;- \imunit \macro{\vec k_r} \otimes \micro{\widetilde{\vec u}_r(\vec y)} &#10;\Big) &#10;\exp{ \imunit \tim{\omega_r \cdot t} - \imunit \macro{\vec k_r} \cdot \macro{\vec Y}}&#10;\end{gather*}&#10;&#10;\end{document}&#10;"/>
  <p:tag name="IGUANATEXSIZE" val="20"/>
  <p:tag name="IGUANATEXCURSOR" val="596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274.0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(\mat K(\macro{\vec k_r}) - \tim{\omega_r^2} \hsp \mat M \Big) \micro{\vect u_r} = \vect 0&#10;\end{align*}&#10;&#10;\end{document}&#10;"/>
  <p:tag name="IGUANATEXSIZE" val="20"/>
  <p:tag name="IGUANATEXCURSOR" val="5886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2311.21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t K(\macro{\vec k_r}) = &#10;\mat K^0 &#10;+ \sum\limits_i^D \macro{k_{r,i}} \hsp \mat K^i&#10;+ \sum\limits_{(i,j)}^{D^2} \macro{k_{r,i}} \hsp \macro{k_{r,j}} \hsp \mat K^{ij}&#10;\end{align*}&#10;&#10;\end{document}&#10;"/>
  <p:tag name="IGUANATEXSIZE" val="20"/>
  <p:tag name="IGUANATEXCURSOR" val="5876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982.377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widetilde{\vec u}_r(\vec y)} = \mat N(\micro{\vec y}) \cdot \micro{\vect u_r}&#10;\end{align*}&#10;&#10;\end{document}&#10;"/>
  <p:tag name="IGUANATEXSIZE" val="20"/>
  <p:tag name="IGUANATEXCURSOR" val="5887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25.234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im{\omega_r^2}&#10;\end{align*}&#10;&#10;\end{document}&#10;"/>
  <p:tag name="IGUANATEXSIZE" val="20"/>
  <p:tag name="IGUANATEXCURSOR" val="5821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122.984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}&#10;\end{align*}&#10;&#10;\end{document}&#10;"/>
  <p:tag name="IGUANATEXSIZE" val="20"/>
  <p:tag name="IGUANATEXCURSOR" val="5821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517.0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,, \,\,&#10;\Omega = \macro{\Omega_Y} \otimes \micro{\Omega_y}&#10;\end{gather*}&#10;&#10;\end{document}&#10;"/>
  <p:tag name="IGUANATEXSIZE" val="20"/>
  <p:tag name="IGUANATEXCURSOR" val="58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40.15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g\{&#10;\vec \xi_r = \begin{bmatrix} \macro{\vec k_r} \\ \tim{\omega_r} \end{bmatrix} \in \mathbb C^{D+1} \text{ s.t. }&#10;\Big(\mat K(\macro{\vec k_r}) - \tim{\omega_r^2} \hsp \mat M \Big) \micro{\vect u_r} = \vect 0&#10;\Bigg\}&#10;\end{align*}&#10;&#10;\end{document}&#10;"/>
  <p:tag name="IGUANATEXSIZE" val="20"/>
  <p:tag name="IGUANATEXCURSOR" val="6006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41.432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/>
  <p:tag name="IGUANATEXSIZE" val="20"/>
  <p:tag name="IGUANATEXCURSOR" val="5830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0.4012"/>
  <p:tag name="ORIGINALWIDTH" val="2740.15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Bigg\{&#10;\widehat{\vec \xi_r} = \begin{bmatrix} \macro{\widehat{\vec k}_r} \\ \tim{\widehat{\omega}_r} \end{bmatrix} \in \mathbb C^{D+1} \text{ s.t. }&#10;\Big(\widehat{\mat K}(\macro{\widehat{\vec k}_r}) - \tim{\widehat{\omega}_r^2} \hsp \widehat{\mat M} \Big) \micro{\widehat{\vect u}_r} = \vect 0&#10;\Bigg\}&#10;\\&amp; \qquad\qquad \text{with} \quad&#10;\widehat{\mat K}(\macro{\widehat{\vec k}_r}) = \micro{\herm{\mat Q}} \cdot \mat K(\macro{\widehat{\vec k}_r}) \cdot \micro{\mat Q} &#10;\\&amp; \qquad\qquad \text{and} \quad&#10;\widehat{\mat M} = \micro{\herm{\mat Q}} \cdot \mat M \cdot \micro{\mat Q} &#10;\end{align*}&#10;&#10;\end{document}&#10;"/>
  <p:tag name="IGUANATEXSIZE" val="20"/>
  <p:tag name="IGUANATEXCURSOR" val="6363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889.388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mat Q = \begin{bmatrix} \vect q_1 \; \ldots \; \vect q_R \end{bmatrix}}&#10;\end{align*}&#10;&#10;\end{document}&#10;"/>
  <p:tag name="IGUANATEXSIZE" val="20"/>
  <p:tag name="IGUANATEXCURSOR" val="5859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41.432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/>
  <p:tag name="IGUANATEXSIZE" val="20"/>
  <p:tag name="IGUANATEXCURSOR" val="5830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87.43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0&#10;\end{align*}&#10;&#10;\end{document}&#10;"/>
  <p:tag name="IGUANATEXSIZE" val="20"/>
  <p:tag name="IGUANATEXCURSOR" val="5825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23.69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&#10;\end{align*}&#10;&#10;\end{document}&#10;"/>
  <p:tag name="IGUANATEXSIZE" val="20"/>
  <p:tag name="IGUANATEXCURSOR" val="5824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.2265"/>
  <p:tag name="ORIGINALWIDTH" val="1122.6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4] C = \ten[4] C(\micro{\vec y})&#10;\, , \,\,&#10;\rho = \rho(\micro{\vec y})&#10;\end{align*}&#10;&#10;\end{document}&#10;"/>
  <p:tag name="IGUANATEXSIZE" val="20"/>
  <p:tag name="IGUANATEXCURSOR" val="58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23.69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&#10;\end{align*}&#10;&#10;\end{document}&#10;"/>
  <p:tag name="IGUANATEXSIZE" val="20"/>
  <p:tag name="IGUANATEXCURSOR" val="5824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87.43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rac{E_m}{E_i} = 20&#10;\end{align*}&#10;&#10;\end{document}&#10;"/>
  <p:tag name="IGUANATEXSIZE" val="20"/>
  <p:tag name="IGUANATEXCURSOR" val="5825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9554"/>
  <p:tag name="ORIGINALWIDTH" val="2270.7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(\vec u^*) : \ten[4] C : \ten[2] \varepsilon(\vec u) \diff \vec x + \int\limits_\Omega \rho \, \vec u^* \cdot \ddot{\vec u} \diff \vec x = 0&#10;\end{gather*}&#10;&#10;\end{document}&#10;"/>
  <p:tag name="IGUANATEXSIZE" val="20"/>
  <p:tag name="IGUANATEXCURSOR" val="59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703.78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quad , \quad&#10;\Omega = \macro{\Omega_Y} \otimes \micro{\Omega_y}&#10;\end{gather*}&#10;&#10;\end{document}&#10;"/>
  <p:tag name="IGUANATEXSIZE" val="20"/>
  <p:tag name="IGUANATEXCURSOR" val="59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.2265"/>
  <p:tag name="ORIGINALWIDTH" val="1308.58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4] C = \ten[4] C(\micro{\vec y})&#10;\quad , \quad&#10;\rho = \rho(\micro{\vec y})&#10;\end{gather*}&#10;&#10;\end{document}&#10;"/>
  <p:tag name="IGUANATEXSIZE" val="20"/>
  <p:tag name="IGUANATEXCURSOR" val="58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7.16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/>
  <p:tag name="IGUANATEXSIZE" val="20"/>
  <p:tag name="IGUANATEXCURSOR" val="587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736.40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 \times \tim{\tau_r(t)}&#10;\end{align*}&#10;&#10;\end{document}&#10;"/>
  <p:tag name="IGUANATEXSIZE" val="20"/>
  <p:tag name="IGUANATEXCURSOR" val="61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2116.98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/>
  <p:tag name="IGUANATEXSIZE" val="20"/>
  <p:tag name="IGUANATEXCURSOR" val="59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574.0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_r \cdot t} - \macro{\vec k_r} \cdot \macro{\vec Y})}&#10;\end{gather*}&#10;&#10;\end{document}&#10;"/>
  <p:tag name="IGUANATEXSIZE" val="20"/>
  <p:tag name="IGUANATEXCURSOR" val="59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7.16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/>
  <p:tag name="IGUANATEXSIZE" val="20"/>
  <p:tag name="IGUANATEXCURSOR" val="58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96.96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Big( \macro{k^2} \hsp \mat K_2(\macro{\theta}) + \imunit \macro{k} \hsp \mat K_1(\macro{\theta})  + \mat K_0 - \tim{\omega^2} \mat M \Big) \hsp \micro{\widetilde{\vect u}} = \vect 0 &#10;\end{gather*}&#10;&#10;\end{document}&#10;"/>
  <p:tag name="IGUANATEXSIZE" val="20"/>
  <p:tag name="IGUANATEXCURSOR" val="596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03.862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 = k \begin{bmatrix} \cos{\theta} \; \sin{\theta} \end{bmatrix}}&#10;\end{gather*}&#10;&#10;\end{document}&#10;"/>
  <p:tag name="IGUANATEXSIZE" val="20"/>
  <p:tag name="IGUANATEXCURSOR" val="58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42.6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\nabla_{\vec x} \otimes \vec u&#10;= \Big( &#10;\micro{\vec \nabla_{\vec y}} \otimes \micro{\widetilde{\vec u}(\vec y)}&#10;- \imunit \macro{\vec k} \otimes \micro{\widetilde{\vec u}(\vec y)}&#10;\Big)&#10;\hsp \e^{ \imunit (\tim{\omega \cdot t} - \macro{\vec k} \cdot \macro{\vec Y})} &#10;\end{gather*}&#10;&#10;\end{document}&#10;"/>
  <p:tag name="IGUANATEXSIZE" val="20"/>
  <p:tag name="IGUANATEXCURSOR" val="59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2116.98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/>
  <p:tag name="IGUANATEXSIZE" val="20"/>
  <p:tag name="IGUANATEXCURSOR" val="59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476.56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 \cdot t} - \macro{\vec k} \cdot \macro{\vec Y})}&#10;\end{gather*}&#10;&#10;\end{document}&#10;"/>
  <p:tag name="IGUANATEXSIZE" val="20"/>
  <p:tag name="IGUANATEXCURSOR" val="584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9554"/>
  <p:tag name="ORIGINALWIDTH" val="2270.7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(\vec u^*) : \ten[4] C : \ten[2] \varepsilon(\vec u) \diff \vec x + \int\limits_\Omega \rho \, \vec u^* \cdot \ddot{\vec u} \diff \vec x = 0&#10;\end{gather*}&#10;&#10;\end{document}&#10;"/>
  <p:tag name="IGUANATEXSIZE" val="20"/>
  <p:tag name="IGUANATEXCURSOR" val="58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703.78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quad , \quad&#10;\Omega = \macro{\Omega_Y} \otimes \micro{\Omega_y}&#10;\end{gather*}&#10;&#10;\end{document}&#10;"/>
  <p:tag name="IGUANATEXSIZE" val="20"/>
  <p:tag name="IGUANATEXCURSOR" val="58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.2265"/>
  <p:tag name="ORIGINALWIDTH" val="1308.58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4] C = \ten[4] C(\micro{\vec y})&#10;\quad , \quad&#10;\rho = \rho(\micro{\vec y})&#10;\end{gather*}&#10;&#10;\end{document}&#10;"/>
  <p:tag name="IGUANATEXSIZE" val="20"/>
  <p:tag name="IGUANATEXCURSOR" val="586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677.16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\phi(\vec y)}&#10;= \micro{\widetilde{\vec u}(\vec y)}&#10;\end{gather*}&#10;&#10;\end{document}&#10;"/>
  <p:tag name="IGUANATEXSIZE" val="20"/>
  <p:tag name="IGUANATEXCURSOR" val="582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736.40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 \times \tim{\tau_r(t)}&#10;\end{align*}&#10;&#10;\end{document}&#10;"/>
  <p:tag name="IGUANATEXSIZE" val="20"/>
  <p:tag name="IGUANATEXCURSOR" val="61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332.95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2] \nabla \hsp \vec u_r(\vec x) &#10;%&amp;= &#10;%\micro{\ten[2] \nabla \hsp \vec \phi_r(\vec y)} \times \macro{\Phi_r(\vec Y)} +&#10;%\micro{\vec \phi_r(\vec y)} \otimes \macro{\vec \nabla \hsp \Phi_r(\vec Y)} &#10;%\\&amp;&#10;= &#10;\Big(\micro{\ten[2] \nabla \hsp \vec \phi_r(\vec y)} - \imunit&#10;\micro{\vec \phi_r(\vec y)} \otimes \macro{\vec k} \Big) \macro{\Phi_r(\vec Y)} &#10;\end{align*}&#10;&#10;\end{document}&#10;"/>
  <p:tag name="IGUANATEXSIZE" val="20"/>
  <p:tag name="IGUANATEXCURSOR" val="59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574.0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)} \times \tim{\tau_r(t)}&#10;= \e^{ \imunit (\tim{\omega_r \cdot t} - \macro{\vec k_r} \cdot \macro{\vec Y})}&#10;\end{gather*}&#10;&#10;\end{document}&#10;"/>
  <p:tag name="IGUANATEXSIZE" val="20"/>
  <p:tag name="IGUANATEXCURSOR" val="58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2.4522"/>
  <p:tag name="ORIGINALWIDTH" val="4323.95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int\limits_{\Omega_Y}} &#10;\micro{\int\limits_{\Omega_y}} &#10;\ten[2] \varepsilon^*(\macro{\vec Y},\micro{\vec y}) : \ten[4] C(\micro{\vec y}) : \ten[2] \varepsilon(\macro{\vec Y},\micro{\vec y}) &#10;\, \micro{\diff \vec y} \, \macro{\diff \vec Y}&#10; + &#10;\macro{\int\limits_{\Omega_Y}} &#10;\micro{\int\limits_{\Omega_y}}&#10;\rho(\micro{\vec y}) \, \vec u^*(\macro{\vec Y},\micro{\vec y}) \cdot \ddot{\vec u}(\macro{\vec Y},\micro{\vec y}) &#10;\, \micro{\diff \vec y} \, \macro{\diff \vec Y} = 0&#10;\end{gather*}&#10;&#10;\end{document}&#10;"/>
  <p:tag name="IGUANATEXSIZE" val="20"/>
  <p:tag name="IGUANATEXCURSOR" val="622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2116.98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vec \phi_r(\vec y)} \times \macro{\Phi_r(\vec Y)} \times \tim{\tau_r(t)}&#10;\end{gather*}&#10;&#10;\end{document}&#10;"/>
  <p:tag name="IGUANATEXSIZE" val="20"/>
  <p:tag name="IGUANATEXCURSOR" val="59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16066</TotalTime>
  <Words>309</Words>
  <Application>Microsoft Office PowerPoint</Application>
  <PresentationFormat>Grand écran</PresentationFormat>
  <Paragraphs>151</Paragraphs>
  <Slides>12</Slides>
  <Notes>0</Notes>
  <HiddenSlides>4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CMU Sans Serif</vt:lpstr>
      <vt:lpstr>Courier New</vt:lpstr>
      <vt:lpstr>Wingdings</vt:lpstr>
      <vt:lpstr>Thème Office</vt:lpstr>
      <vt:lpstr>Bloch Waves in periodic media</vt:lpstr>
      <vt:lpstr>Two-scale media: variable separation</vt:lpstr>
      <vt:lpstr>Two-scale media: separed solutions</vt:lpstr>
      <vt:lpstr>Bloch Wave Analysis</vt:lpstr>
      <vt:lpstr>Bloch Wave Spectrum</vt:lpstr>
      <vt:lpstr>Model Order Reduction</vt:lpstr>
      <vt:lpstr>Diameter of the inclusion</vt:lpstr>
      <vt:lpstr>Shape of the inclusion</vt:lpstr>
      <vt:lpstr>Two-scale media</vt:lpstr>
      <vt:lpstr>Bloch-Floquet analysis</vt:lpstr>
      <vt:lpstr>Bloch-Floquet analysis</vt:lpstr>
      <vt:lpstr>Présentation PowerPoint</vt:lpstr>
    </vt:vector>
  </TitlesOfParts>
  <Company>Ecole des ponts Paristech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MARGERIT</dc:creator>
  <cp:lastModifiedBy> </cp:lastModifiedBy>
  <cp:revision>496</cp:revision>
  <dcterms:created xsi:type="dcterms:W3CDTF">2021-02-25T15:45:10Z</dcterms:created>
  <dcterms:modified xsi:type="dcterms:W3CDTF">2024-06-25T15:21:56Z</dcterms:modified>
</cp:coreProperties>
</file>